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69" r:id="rId3"/>
    <p:sldId id="273" r:id="rId4"/>
    <p:sldId id="274" r:id="rId5"/>
    <p:sldId id="275" r:id="rId6"/>
    <p:sldId id="276" r:id="rId7"/>
    <p:sldId id="277" r:id="rId8"/>
    <p:sldId id="278" r:id="rId9"/>
    <p:sldId id="281" r:id="rId10"/>
    <p:sldId id="283" r:id="rId11"/>
    <p:sldId id="285" r:id="rId12"/>
    <p:sldId id="312" r:id="rId13"/>
    <p:sldId id="313" r:id="rId14"/>
    <p:sldId id="314" r:id="rId15"/>
    <p:sldId id="315" r:id="rId16"/>
    <p:sldId id="316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174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127D8-168A-4B39-B193-34F373078691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94794-63A8-4A9D-B7C4-696A7BB367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0244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n-NO" smtClean="0"/>
              <a:t>AI Modul-7: Arsitektur Informasi Lanjutan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ARSITEKTUR INFORMASI</a:t>
            </a:r>
            <a:r>
              <a:rPr lang="id-ID" dirty="0" smtClean="0">
                <a:solidFill>
                  <a:srgbClr val="C00000"/>
                </a:solidFill>
              </a:rPr>
              <a:t/>
            </a:r>
            <a:br>
              <a:rPr lang="id-ID" dirty="0" smtClean="0">
                <a:solidFill>
                  <a:srgbClr val="C00000"/>
                </a:solidFill>
              </a:rPr>
            </a:br>
            <a:r>
              <a:rPr lang="id-ID" dirty="0" smtClean="0">
                <a:solidFill>
                  <a:srgbClr val="C00000"/>
                </a:solidFill>
              </a:rPr>
              <a:t>LANJUTAN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/>
              <a:t>A. </a:t>
            </a:r>
            <a:r>
              <a:rPr lang="en-US" sz="2000" dirty="0" err="1" smtClean="0"/>
              <a:t>Ridwan</a:t>
            </a:r>
            <a:r>
              <a:rPr lang="en-US" sz="2000" dirty="0" smtClean="0"/>
              <a:t> </a:t>
            </a:r>
            <a:r>
              <a:rPr lang="en-US" sz="2000" dirty="0" err="1" smtClean="0"/>
              <a:t>Siregar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PENGELOMPOKAN KARTU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3942498" cy="365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01388"/>
            <a:ext cx="4038600" cy="310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ANALISIS STATISTIK HASIL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SORTIR KARTU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Category Analysis Tool (</a:t>
            </a:r>
            <a:r>
              <a:rPr lang="en-US" dirty="0" err="1" smtClean="0"/>
              <a:t>WebCAT</a:t>
            </a:r>
            <a:r>
              <a:rPr lang="en-US" dirty="0" smtClean="0"/>
              <a:t>)</a:t>
            </a:r>
            <a:r>
              <a:rPr lang="id-ID" dirty="0" smtClean="0"/>
              <a:t>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en-US" dirty="0" smtClean="0"/>
              <a:t>http://zing.ncsl.nist.gov/WebTools/WebCAT/overview.html</a:t>
            </a:r>
          </a:p>
          <a:p>
            <a:r>
              <a:rPr lang="en-US" dirty="0" smtClean="0"/>
              <a:t>IBM </a:t>
            </a:r>
            <a:r>
              <a:rPr lang="en-US" dirty="0" err="1" smtClean="0"/>
              <a:t>EZSort</a:t>
            </a:r>
            <a:r>
              <a:rPr lang="id-ID" dirty="0" smtClean="0"/>
              <a:t>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en-US" dirty="0" smtClean="0"/>
              <a:t>http://www3.ibm.com/ibm/easy/eou_ext.nsf/publish/410</a:t>
            </a:r>
          </a:p>
          <a:p>
            <a:r>
              <a:rPr lang="en-US" dirty="0" err="1" smtClean="0"/>
              <a:t>uzCardSort</a:t>
            </a:r>
            <a:r>
              <a:rPr lang="id-ID" dirty="0"/>
              <a:t>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en-US" dirty="0" smtClean="0"/>
              <a:t>http://uzilla.mozdev.org/cardsort.html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FACETED CLASSIFICATION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Ranganathan</a:t>
            </a:r>
            <a:r>
              <a:rPr lang="en-US" dirty="0" smtClean="0"/>
              <a:t> </a:t>
            </a:r>
            <a:r>
              <a:rPr lang="en-US" dirty="0" err="1" smtClean="0"/>
              <a:t>memperkenalkan</a:t>
            </a:r>
            <a:r>
              <a:rPr lang="en-US" dirty="0" smtClean="0"/>
              <a:t> </a:t>
            </a:r>
            <a:r>
              <a:rPr lang="en-US" i="1" dirty="0" smtClean="0"/>
              <a:t>faceted </a:t>
            </a:r>
            <a:r>
              <a:rPr lang="en-US" i="1" dirty="0" err="1" smtClean="0"/>
              <a:t>classiﬁcation</a:t>
            </a:r>
            <a:r>
              <a:rPr lang="en-US" i="1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i="1" dirty="0" smtClean="0"/>
              <a:t>colon </a:t>
            </a:r>
            <a:r>
              <a:rPr lang="en-US" i="1" dirty="0" err="1" smtClean="0"/>
              <a:t>classiﬁcation</a:t>
            </a:r>
            <a:r>
              <a:rPr lang="en-US" i="1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1933:</a:t>
            </a:r>
          </a:p>
          <a:p>
            <a:r>
              <a:rPr lang="id-ID" dirty="0" smtClean="0"/>
              <a:t>Pada a</a:t>
            </a:r>
            <a:r>
              <a:rPr lang="en-US" dirty="0" err="1" smtClean="0"/>
              <a:t>walnya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lima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: personality, matter, energy, space, and time (PMEST)</a:t>
            </a:r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subyek</a:t>
            </a:r>
            <a:r>
              <a:rPr lang="en-US" dirty="0" smtClean="0"/>
              <a:t> (facet)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 smtClean="0"/>
              <a:t>lanjut</a:t>
            </a:r>
            <a:r>
              <a:rPr lang="id-ID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hirarkis</a:t>
            </a:r>
            <a:r>
              <a:rPr lang="en-US" dirty="0" smtClean="0"/>
              <a:t> </a:t>
            </a:r>
            <a:endParaRPr lang="id-ID" dirty="0" smtClean="0"/>
          </a:p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subyek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topik</a:t>
            </a:r>
            <a:r>
              <a:rPr lang="en-US" dirty="0" smtClean="0"/>
              <a:t> </a:t>
            </a:r>
            <a:r>
              <a:rPr lang="en-US" dirty="0" err="1" smtClean="0"/>
              <a:t>ditempatkan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subyek</a:t>
            </a:r>
            <a:r>
              <a:rPr lang="en-US" dirty="0" smtClean="0"/>
              <a:t> (</a:t>
            </a:r>
            <a:r>
              <a:rPr lang="en-US" dirty="0" err="1" smtClean="0"/>
              <a:t>dimensi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Subyek</a:t>
            </a:r>
            <a:r>
              <a:rPr lang="en-US" dirty="0" smtClean="0"/>
              <a:t> </a:t>
            </a:r>
            <a:r>
              <a:rPr lang="en-US" dirty="0" err="1" smtClean="0"/>
              <a:t>dipisahkan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notasi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(:)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CONTOH COLON CLASSIFICATION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C00000"/>
                </a:solidFill>
              </a:rPr>
              <a:t>L2153:4725:63129:B28</a:t>
            </a:r>
            <a:r>
              <a:rPr lang="id-ID" b="1" dirty="0" smtClean="0"/>
              <a:t> </a:t>
            </a:r>
            <a:r>
              <a:rPr lang="en-US" dirty="0" smtClean="0"/>
              <a:t>	</a:t>
            </a:r>
            <a:r>
              <a:rPr lang="en-US" dirty="0" err="1" smtClean="0"/>
              <a:t>merepresentasikan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statistik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penanganan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langit-langit</a:t>
            </a:r>
            <a:r>
              <a:rPr lang="en-US" dirty="0" smtClean="0"/>
              <a:t> </a:t>
            </a:r>
            <a:r>
              <a:rPr lang="en-US" dirty="0" err="1" smtClean="0"/>
              <a:t>lembut</a:t>
            </a:r>
            <a:r>
              <a:rPr lang="en-US" dirty="0" smtClean="0"/>
              <a:t> </a:t>
            </a:r>
            <a:r>
              <a:rPr lang="en-US" dirty="0" err="1" smtClean="0"/>
              <a:t>mulut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radium:</a:t>
            </a:r>
          </a:p>
          <a:p>
            <a:pPr lvl="1"/>
            <a:r>
              <a:rPr lang="en-US" dirty="0" smtClean="0"/>
              <a:t>Medicine (L)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Digestive System (L2)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Mouth (L21)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Palate (L215)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Soft Palate (L2153).</a:t>
            </a:r>
          </a:p>
          <a:p>
            <a:pPr lvl="1"/>
            <a:r>
              <a:rPr lang="en-US" dirty="0" smtClean="0"/>
              <a:t>Disease (4)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Structural Disease (47)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Tumor (472)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Cancer (4725).</a:t>
            </a:r>
          </a:p>
          <a:p>
            <a:pPr lvl="1"/>
            <a:r>
              <a:rPr lang="en-US" dirty="0" smtClean="0"/>
              <a:t>Treatment (6)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Treatment by Chemical Substances (63)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Treatment by a Chemical Element (631)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Treatment by a Group 2 Chemical Element (6312)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Treatment by Radium (63129).</a:t>
            </a:r>
          </a:p>
          <a:p>
            <a:pPr lvl="1"/>
            <a:r>
              <a:rPr lang="en-US" dirty="0" smtClean="0"/>
              <a:t>Mathematical Study (B) </a:t>
            </a:r>
            <a:r>
              <a:rPr lang="en-US" dirty="0" smtClean="0">
                <a:sym typeface="Wingdings" pitchFamily="2" charset="2"/>
              </a:rPr>
              <a:t> A</a:t>
            </a:r>
            <a:r>
              <a:rPr lang="en-US" dirty="0" smtClean="0"/>
              <a:t>lgebraically Study (B2)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Statistical Study (B28).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NAVIGASI SUBYEK (FACET)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progresif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mempersempitnya</a:t>
            </a:r>
            <a:r>
              <a:rPr lang="en-US" dirty="0" smtClean="0"/>
              <a:t> </a:t>
            </a:r>
            <a:r>
              <a:rPr lang="id-ID" dirty="0" smtClean="0"/>
              <a:t>ke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subyek</a:t>
            </a:r>
            <a:endParaRPr lang="en-US" dirty="0" smtClean="0"/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item yang </a:t>
            </a:r>
            <a:r>
              <a:rPr lang="en-US" dirty="0" err="1" smtClean="0"/>
              <a:t>tersisa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subyek</a:t>
            </a:r>
            <a:endParaRPr lang="en-US" dirty="0" smtClean="0"/>
          </a:p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ditiadakan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0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PENELUSURAN SUBYEK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Penelusuran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set </a:t>
            </a:r>
            <a:r>
              <a:rPr lang="en-US" dirty="0" err="1" smtClean="0"/>
              <a:t>inisial</a:t>
            </a:r>
            <a:r>
              <a:rPr lang="en-US" dirty="0" smtClean="0"/>
              <a:t> yang 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item</a:t>
            </a:r>
          </a:p>
          <a:p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dipersempit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facet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>
                <a:solidFill>
                  <a:srgbClr val="0070C0"/>
                </a:solidFill>
              </a:rPr>
              <a:t>CONTOH </a:t>
            </a:r>
            <a:r>
              <a:rPr lang="en-US" dirty="0" smtClean="0">
                <a:solidFill>
                  <a:srgbClr val="0070C0"/>
                </a:solidFill>
              </a:rPr>
              <a:t>FACETED SEARCH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Endeca</a:t>
            </a:r>
            <a:r>
              <a:rPr lang="en-US" dirty="0" smtClean="0"/>
              <a:t> did much of the early work to </a:t>
            </a:r>
            <a:r>
              <a:rPr lang="en-US" dirty="0" err="1" smtClean="0"/>
              <a:t>popularise</a:t>
            </a:r>
            <a:r>
              <a:rPr lang="en-US" dirty="0" smtClean="0"/>
              <a:t> faceted search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en-US" dirty="0" smtClean="0"/>
              <a:t>http://www.endeca.com/</a:t>
            </a:r>
          </a:p>
          <a:p>
            <a:r>
              <a:rPr lang="en-US" dirty="0" err="1" smtClean="0"/>
              <a:t>Endeca</a:t>
            </a:r>
            <a:r>
              <a:rPr lang="en-US" dirty="0" smtClean="0"/>
              <a:t> demo web site, Wine Superstore</a:t>
            </a:r>
            <a:r>
              <a:rPr lang="id-ID" dirty="0" smtClean="0"/>
              <a:t>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en-US" dirty="0" smtClean="0"/>
              <a:t>http://www.rpfconsulting.com:8888/wine_demo/</a:t>
            </a:r>
          </a:p>
          <a:p>
            <a:r>
              <a:rPr lang="en-US" dirty="0" smtClean="0"/>
              <a:t>K&amp;L Wines</a:t>
            </a:r>
            <a:r>
              <a:rPr lang="id-ID" dirty="0" smtClean="0"/>
              <a:t> </a:t>
            </a:r>
            <a:r>
              <a:rPr lang="id-ID" dirty="0" smtClean="0">
                <a:sym typeface="Wingdings" pitchFamily="2" charset="2"/>
              </a:rPr>
              <a:t></a:t>
            </a:r>
            <a:r>
              <a:rPr lang="en-US" dirty="0" smtClean="0"/>
              <a:t> http://klwines.com/</a:t>
            </a:r>
          </a:p>
          <a:p>
            <a:r>
              <a:rPr lang="en-US" dirty="0" err="1" smtClean="0"/>
              <a:t>Ebags</a:t>
            </a:r>
            <a:r>
              <a:rPr lang="id-ID" dirty="0" smtClean="0"/>
              <a:t> </a:t>
            </a:r>
            <a:r>
              <a:rPr lang="id-ID" dirty="0" smtClean="0">
                <a:sym typeface="Wingdings" pitchFamily="2" charset="2"/>
              </a:rPr>
              <a:t></a:t>
            </a:r>
            <a:r>
              <a:rPr lang="en-US" dirty="0" smtClean="0"/>
              <a:t> http://ebags.com/</a:t>
            </a:r>
          </a:p>
          <a:p>
            <a:r>
              <a:rPr lang="en-US" dirty="0" smtClean="0"/>
              <a:t>geizhals.at</a:t>
            </a:r>
            <a:r>
              <a:rPr lang="id-ID" dirty="0" smtClean="0"/>
              <a:t> </a:t>
            </a:r>
            <a:r>
              <a:rPr lang="id-ID" dirty="0" smtClean="0">
                <a:sym typeface="Wingdings" pitchFamily="2" charset="2"/>
              </a:rPr>
              <a:t></a:t>
            </a:r>
            <a:r>
              <a:rPr lang="en-US" dirty="0" smtClean="0"/>
              <a:t> http://geizhals.at/?cat=dcamsp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CONTROLLED VOCABULARIES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Kosakata</a:t>
            </a:r>
            <a:r>
              <a:rPr lang="en-US" dirty="0" smtClean="0"/>
              <a:t> </a:t>
            </a:r>
            <a:r>
              <a:rPr lang="en-US" dirty="0" err="1" smtClean="0"/>
              <a:t>terkendali</a:t>
            </a:r>
            <a:r>
              <a:rPr lang="en-US" dirty="0" smtClean="0"/>
              <a:t> (controlled vocabulary)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serangkaian</a:t>
            </a:r>
            <a:r>
              <a:rPr lang="en-US" dirty="0" smtClean="0"/>
              <a:t> </a:t>
            </a:r>
            <a:r>
              <a:rPr lang="en-US" dirty="0" err="1" smtClean="0"/>
              <a:t>istilah-istilah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situs</a:t>
            </a:r>
            <a:r>
              <a:rPr lang="id-ID" dirty="0" smtClean="0"/>
              <a:t>, d</a:t>
            </a:r>
            <a:r>
              <a:rPr lang="en-US" dirty="0" err="1" smtClean="0"/>
              <a:t>ari</a:t>
            </a:r>
            <a:r>
              <a:rPr lang="en-US" dirty="0" smtClean="0"/>
              <a:t> yang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Synonym ring</a:t>
            </a:r>
            <a:r>
              <a:rPr lang="en-US" dirty="0" smtClean="0"/>
              <a:t>: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istilah-istilah</a:t>
            </a:r>
            <a:r>
              <a:rPr lang="en-US" dirty="0" smtClean="0"/>
              <a:t> </a:t>
            </a:r>
            <a:r>
              <a:rPr lang="en-US" dirty="0" err="1" smtClean="0"/>
              <a:t>ekuivalen</a:t>
            </a:r>
            <a:r>
              <a:rPr lang="id-ID" dirty="0" smtClean="0"/>
              <a:t> </a:t>
            </a:r>
            <a:r>
              <a:rPr lang="en-US" dirty="0" err="1" smtClean="0"/>
              <a:t>sederhana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Authority </a:t>
            </a:r>
            <a:r>
              <a:rPr lang="en-US" dirty="0" err="1" smtClean="0">
                <a:solidFill>
                  <a:srgbClr val="0070C0"/>
                </a:solidFill>
              </a:rPr>
              <a:t>ﬁle</a:t>
            </a:r>
            <a:r>
              <a:rPr lang="en-US" dirty="0" smtClean="0"/>
              <a:t>: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istilah-istilah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Classiﬁcation scheme</a:t>
            </a:r>
            <a:r>
              <a:rPr lang="en-US" dirty="0" smtClean="0"/>
              <a:t>: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hirarkis</a:t>
            </a:r>
            <a:r>
              <a:rPr lang="id-ID" dirty="0" smtClean="0"/>
              <a:t>,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id-ID" dirty="0" smtClean="0"/>
              <a:t> (BT) dan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sempit</a:t>
            </a:r>
            <a:r>
              <a:rPr lang="id-ID" dirty="0" smtClean="0"/>
              <a:t> (NT) </a:t>
            </a:r>
            <a:r>
              <a:rPr lang="en-US" dirty="0" smtClean="0"/>
              <a:t>di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istilah-istilah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Thesaurus</a:t>
            </a:r>
            <a:r>
              <a:rPr lang="en-US" dirty="0" smtClean="0"/>
              <a:t>: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keterkaitan</a:t>
            </a:r>
            <a:r>
              <a:rPr lang="id-ID" dirty="0" smtClean="0"/>
              <a:t>, </a:t>
            </a:r>
            <a:r>
              <a:rPr lang="en-US" i="1" dirty="0" smtClean="0"/>
              <a:t>see</a:t>
            </a:r>
            <a:r>
              <a:rPr lang="id-ID" dirty="0" smtClean="0"/>
              <a:t> (SA) dan</a:t>
            </a:r>
            <a:r>
              <a:rPr lang="en-US" dirty="0" smtClean="0"/>
              <a:t> </a:t>
            </a:r>
            <a:r>
              <a:rPr lang="en-US" i="1" dirty="0" smtClean="0"/>
              <a:t>related</a:t>
            </a:r>
            <a:r>
              <a:rPr lang="id-ID" dirty="0" smtClean="0"/>
              <a:t> (RT</a:t>
            </a:r>
            <a:r>
              <a:rPr lang="en-US" dirty="0" smtClean="0"/>
              <a:t>) di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istilah-istilah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089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SYNONYM RINGS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/>
              <a:t>Synonym ring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ungkapan-ungkapan</a:t>
            </a:r>
            <a:r>
              <a:rPr lang="en-US" dirty="0"/>
              <a:t> yang </a:t>
            </a:r>
            <a:r>
              <a:rPr lang="en-US" dirty="0" err="1"/>
              <a:t>ekuivalen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 smtClean="0"/>
              <a:t>temu-balik</a:t>
            </a:r>
            <a:r>
              <a:rPr lang="id-ID" dirty="0" smtClean="0"/>
              <a:t>. </a:t>
            </a:r>
            <a:r>
              <a:rPr lang="en-US" dirty="0" smtClean="0"/>
              <a:t>Ada </a:t>
            </a:r>
            <a:r>
              <a:rPr lang="en-US" dirty="0" err="1"/>
              <a:t>kemugkinan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yang </a:t>
            </a:r>
            <a:r>
              <a:rPr lang="en-US" dirty="0" err="1" smtClean="0"/>
              <a:t>dipilih</a:t>
            </a:r>
            <a:r>
              <a:rPr lang="id-ID" dirty="0" smtClean="0"/>
              <a:t>.</a:t>
            </a:r>
            <a:endParaRPr lang="en-US" dirty="0"/>
          </a:p>
          <a:p>
            <a:r>
              <a:rPr lang="id-ID" dirty="0" smtClean="0"/>
              <a:t>Contoh: </a:t>
            </a:r>
            <a:r>
              <a:rPr lang="en-US" dirty="0" smtClean="0"/>
              <a:t>food processor = blender = mixer = </a:t>
            </a:r>
            <a:r>
              <a:rPr lang="en-US" dirty="0" err="1" smtClean="0"/>
              <a:t>cuisinart</a:t>
            </a:r>
            <a:r>
              <a:rPr lang="en-US" dirty="0" smtClean="0"/>
              <a:t> = </a:t>
            </a:r>
            <a:r>
              <a:rPr lang="en-US" dirty="0" err="1" smtClean="0"/>
              <a:t>kitchenaid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810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AUTHORITY FILES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Authority ﬁle </a:t>
            </a:r>
            <a:r>
              <a:rPr lang="en-US" dirty="0" err="1" smtClean="0"/>
              <a:t>mencantumkan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id-ID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akseptabel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, </a:t>
            </a:r>
            <a:r>
              <a:rPr lang="en-US" i="1" dirty="0" smtClean="0"/>
              <a:t>authority ﬁles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mencantumkan</a:t>
            </a:r>
            <a:r>
              <a:rPr lang="en-US" dirty="0" smtClean="0"/>
              <a:t> </a:t>
            </a:r>
            <a:r>
              <a:rPr lang="en-US" dirty="0" err="1" smtClean="0"/>
              <a:t>keduanya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i</a:t>
            </a:r>
            <a:r>
              <a:rPr lang="id-ID" dirty="0" smtClean="0"/>
              <a:t>s</a:t>
            </a:r>
            <a:r>
              <a:rPr lang="en-US" dirty="0" err="1" smtClean="0"/>
              <a:t>tilah</a:t>
            </a:r>
            <a:r>
              <a:rPr lang="en-US" dirty="0" smtClean="0"/>
              <a:t> </a:t>
            </a:r>
            <a:r>
              <a:rPr lang="en-US" dirty="0" err="1" smtClean="0"/>
              <a:t>variannya</a:t>
            </a:r>
            <a:endParaRPr lang="id-ID" dirty="0" smtClean="0"/>
          </a:p>
          <a:p>
            <a:r>
              <a:rPr lang="id-ID" dirty="0" smtClean="0"/>
              <a:t>Contoh: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AL Alabama</a:t>
            </a:r>
          </a:p>
          <a:p>
            <a:pPr>
              <a:buNone/>
            </a:pPr>
            <a:r>
              <a:rPr lang="en-US" dirty="0" smtClean="0"/>
              <a:t>	. </a:t>
            </a:r>
          </a:p>
          <a:p>
            <a:pPr>
              <a:buNone/>
            </a:pPr>
            <a:r>
              <a:rPr lang="en-US" dirty="0" smtClean="0"/>
              <a:t>	CT Connecticut, Conn, </a:t>
            </a:r>
            <a:r>
              <a:rPr lang="en-US" dirty="0" err="1" smtClean="0"/>
              <a:t>Conneticut</a:t>
            </a:r>
            <a:r>
              <a:rPr lang="en-US" dirty="0" smtClean="0"/>
              <a:t>, Constitution State</a:t>
            </a:r>
          </a:p>
          <a:p>
            <a:pPr>
              <a:buNone/>
            </a:pPr>
            <a:r>
              <a:rPr lang="en-US" dirty="0" smtClean="0"/>
              <a:t>	 .</a:t>
            </a:r>
          </a:p>
          <a:p>
            <a:r>
              <a:rPr lang="en-US" dirty="0" smtClean="0"/>
              <a:t>CT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istilah-istilah</a:t>
            </a:r>
            <a:r>
              <a:rPr lang="en-US" dirty="0" smtClean="0"/>
              <a:t> </a:t>
            </a:r>
            <a:r>
              <a:rPr lang="en-US" dirty="0" err="1" smtClean="0"/>
              <a:t>variannya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35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TAKSONOMI DAN HIRARKI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Taksonomi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 smtClean="0"/>
              <a:t>hirarkis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endParaRPr lang="en-US" dirty="0" smtClean="0"/>
          </a:p>
          <a:p>
            <a:r>
              <a:rPr lang="id-ID" dirty="0" smtClean="0"/>
              <a:t>L</a:t>
            </a:r>
            <a:r>
              <a:rPr lang="en-US" dirty="0" err="1" smtClean="0"/>
              <a:t>abel</a:t>
            </a:r>
            <a:r>
              <a:rPr lang="id-ID" dirty="0" smtClean="0"/>
              <a:t>/</a:t>
            </a:r>
            <a:r>
              <a:rPr lang="en-US" dirty="0" err="1" smtClean="0"/>
              <a:t>kategori</a:t>
            </a:r>
            <a:r>
              <a:rPr lang="id-ID" dirty="0"/>
              <a:t> </a:t>
            </a:r>
            <a:r>
              <a:rPr lang="id-ID" dirty="0" smtClean="0"/>
              <a:t>(widget), s</a:t>
            </a:r>
            <a:r>
              <a:rPr lang="en-US" dirty="0" err="1" smtClean="0"/>
              <a:t>ebaiknya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Diungkapkan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 smtClean="0"/>
          </a:p>
          <a:p>
            <a:pPr lvl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mendua</a:t>
            </a:r>
            <a:endParaRPr lang="en-US" dirty="0" smtClean="0"/>
          </a:p>
          <a:p>
            <a:pPr lvl="1"/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eksklusif</a:t>
            </a:r>
            <a:r>
              <a:rPr lang="en-US" dirty="0" smtClean="0"/>
              <a:t>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tumpang</a:t>
            </a:r>
            <a:r>
              <a:rPr lang="en-US" dirty="0" smtClean="0"/>
              <a:t> </a:t>
            </a:r>
            <a:r>
              <a:rPr lang="en-US" dirty="0" err="1" smtClean="0"/>
              <a:t>tindih</a:t>
            </a:r>
            <a:r>
              <a:rPr lang="en-US" dirty="0" smtClean="0"/>
              <a:t>) agar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mencarinya</a:t>
            </a:r>
            <a:endParaRPr lang="en-US" dirty="0" smtClean="0"/>
          </a:p>
          <a:p>
            <a:pPr lvl="1"/>
            <a:r>
              <a:rPr lang="en-US" dirty="0" err="1" smtClean="0"/>
              <a:t>Mengurai</a:t>
            </a:r>
            <a:r>
              <a:rPr lang="id-ID" dirty="0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id-ID" dirty="0" smtClean="0"/>
              <a:t>utama/</a:t>
            </a:r>
            <a:r>
              <a:rPr lang="en-US" dirty="0" err="1" smtClean="0"/>
              <a:t>induk</a:t>
            </a:r>
            <a:r>
              <a:rPr lang="en-US" dirty="0" smtClean="0"/>
              <a:t> agar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menduga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yang </a:t>
            </a:r>
            <a:r>
              <a:rPr lang="en-US" dirty="0" err="1" smtClean="0"/>
              <a:t>hilang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CLASSIFCATION SCHEMES (TAXONOMIES)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Hirarki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BT (broader terms) </a:t>
            </a:r>
          </a:p>
          <a:p>
            <a:pPr lvl="1"/>
            <a:r>
              <a:rPr lang="en-US" dirty="0" smtClean="0"/>
              <a:t>NT (narrower terms ) </a:t>
            </a:r>
          </a:p>
          <a:p>
            <a:pPr lvl="1"/>
            <a:r>
              <a:rPr lang="en-US" dirty="0" smtClean="0"/>
              <a:t>UF (used for) </a:t>
            </a:r>
            <a:r>
              <a:rPr lang="id-ID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istilah-istilah</a:t>
            </a:r>
            <a:r>
              <a:rPr lang="en-US" dirty="0" smtClean="0"/>
              <a:t> </a:t>
            </a:r>
            <a:r>
              <a:rPr lang="en-US" dirty="0" err="1" smtClean="0"/>
              <a:t>varian</a:t>
            </a:r>
            <a:endParaRPr lang="en-US" dirty="0" smtClean="0"/>
          </a:p>
          <a:p>
            <a:r>
              <a:rPr lang="id-ID" dirty="0" smtClean="0"/>
              <a:t>Contoh: </a:t>
            </a:r>
            <a:r>
              <a:rPr lang="en-US" dirty="0" smtClean="0"/>
              <a:t>Jeans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id-ID" dirty="0" smtClean="0"/>
              <a:t>	</a:t>
            </a:r>
            <a:r>
              <a:rPr lang="en-US" dirty="0" smtClean="0"/>
              <a:t>BT Pants </a:t>
            </a:r>
          </a:p>
          <a:p>
            <a:pPr>
              <a:buNone/>
            </a:pPr>
            <a:r>
              <a:rPr lang="en-US" dirty="0" smtClean="0"/>
              <a:t>		NT Levis </a:t>
            </a:r>
          </a:p>
          <a:p>
            <a:pPr>
              <a:buNone/>
            </a:pPr>
            <a:r>
              <a:rPr lang="en-US" dirty="0" smtClean="0"/>
              <a:t>		NT Wranglers </a:t>
            </a:r>
          </a:p>
          <a:p>
            <a:pPr>
              <a:buNone/>
            </a:pPr>
            <a:r>
              <a:rPr lang="en-US" dirty="0" smtClean="0"/>
              <a:t>		UF Dungarees </a:t>
            </a:r>
          </a:p>
          <a:p>
            <a:pPr>
              <a:buNone/>
            </a:pPr>
            <a:r>
              <a:rPr lang="en-US" dirty="0" smtClean="0"/>
              <a:t>		UF Waist Overalls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49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THESAURUS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400" dirty="0" smtClean="0"/>
              <a:t>Jeans </a:t>
            </a:r>
          </a:p>
          <a:p>
            <a:pPr>
              <a:buNone/>
            </a:pPr>
            <a:r>
              <a:rPr lang="en-US" dirty="0" smtClean="0"/>
              <a:t>		BT Pants </a:t>
            </a:r>
          </a:p>
          <a:p>
            <a:pPr>
              <a:buNone/>
            </a:pPr>
            <a:r>
              <a:rPr lang="en-US" dirty="0" smtClean="0"/>
              <a:t>		NT Levis </a:t>
            </a:r>
          </a:p>
          <a:p>
            <a:pPr>
              <a:buNone/>
            </a:pPr>
            <a:r>
              <a:rPr lang="en-US" dirty="0" smtClean="0"/>
              <a:t>		NT Wranglers </a:t>
            </a:r>
          </a:p>
          <a:p>
            <a:pPr>
              <a:buNone/>
            </a:pPr>
            <a:r>
              <a:rPr lang="en-US" dirty="0" smtClean="0"/>
              <a:t>		UF Dungarees </a:t>
            </a:r>
          </a:p>
          <a:p>
            <a:pPr>
              <a:buNone/>
            </a:pPr>
            <a:r>
              <a:rPr lang="en-US" dirty="0" smtClean="0"/>
              <a:t>		UF Waist Overalls </a:t>
            </a:r>
          </a:p>
          <a:p>
            <a:pPr>
              <a:buNone/>
            </a:pPr>
            <a:r>
              <a:rPr lang="en-US" dirty="0" smtClean="0"/>
              <a:t>		RT Denim </a:t>
            </a:r>
          </a:p>
          <a:p>
            <a:pPr>
              <a:buNone/>
            </a:pPr>
            <a:r>
              <a:rPr lang="en-US" dirty="0" smtClean="0"/>
              <a:t>		RT Overalls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400" dirty="0" smtClean="0"/>
              <a:t>Denim </a:t>
            </a:r>
          </a:p>
          <a:p>
            <a:pPr>
              <a:buNone/>
            </a:pPr>
            <a:r>
              <a:rPr lang="en-US" dirty="0" smtClean="0"/>
              <a:t>		BT Fabrics </a:t>
            </a:r>
          </a:p>
          <a:p>
            <a:pPr>
              <a:buNone/>
            </a:pPr>
            <a:r>
              <a:rPr lang="en-US" dirty="0" smtClean="0"/>
              <a:t>		NT Ring Spun </a:t>
            </a:r>
          </a:p>
          <a:p>
            <a:pPr>
              <a:buNone/>
            </a:pPr>
            <a:r>
              <a:rPr lang="en-US" dirty="0" smtClean="0"/>
              <a:t>		NT Dark Indigo </a:t>
            </a:r>
          </a:p>
          <a:p>
            <a:pPr>
              <a:buNone/>
            </a:pPr>
            <a:r>
              <a:rPr lang="en-US" dirty="0" smtClean="0"/>
              <a:t>		NT Stonewash </a:t>
            </a:r>
          </a:p>
          <a:p>
            <a:pPr>
              <a:buNone/>
            </a:pPr>
            <a:r>
              <a:rPr lang="en-US" dirty="0" smtClean="0"/>
              <a:t>		RT Jeans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2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PENGGUNAAN KOSAKATA TERKENDALI </a:t>
            </a:r>
            <a:r>
              <a:rPr lang="id-ID" sz="3200" dirty="0" smtClean="0">
                <a:solidFill>
                  <a:srgbClr val="0070C0"/>
                </a:solidFill>
              </a:rPr>
              <a:t>PADA</a:t>
            </a:r>
            <a:r>
              <a:rPr lang="en-US" sz="3200" dirty="0" smtClean="0">
                <a:solidFill>
                  <a:srgbClr val="0070C0"/>
                </a:solidFill>
              </a:rPr>
              <a:t> PENELUSURAN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KT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diintegrasikan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pencari</a:t>
            </a:r>
            <a:r>
              <a:rPr lang="en-US" dirty="0" smtClean="0"/>
              <a:t> </a:t>
            </a:r>
            <a:r>
              <a:rPr lang="en-US" dirty="0" err="1" smtClean="0"/>
              <a:t>situs</a:t>
            </a:r>
            <a:r>
              <a:rPr lang="en-US" dirty="0" smtClean="0"/>
              <a:t> web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menangani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Synonyms: two words with the same meaning, like “jeans” and “dungarees”</a:t>
            </a:r>
          </a:p>
          <a:p>
            <a:pPr lvl="1"/>
            <a:r>
              <a:rPr lang="en-US" dirty="0" smtClean="0"/>
              <a:t>Homonyms: words that sound the same, but have different meanings, like “bank” the </a:t>
            </a:r>
            <a:r>
              <a:rPr lang="en-US" dirty="0" err="1" smtClean="0"/>
              <a:t>ﬁnancial</a:t>
            </a:r>
            <a:r>
              <a:rPr lang="en-US" dirty="0" smtClean="0"/>
              <a:t> institution and “bank” the side of a stream or river</a:t>
            </a:r>
          </a:p>
          <a:p>
            <a:pPr lvl="1"/>
            <a:r>
              <a:rPr lang="en-US" dirty="0" smtClean="0"/>
              <a:t>Broaden or narrow a search</a:t>
            </a:r>
          </a:p>
          <a:p>
            <a:pPr lvl="1"/>
            <a:r>
              <a:rPr lang="en-US" dirty="0" smtClean="0"/>
              <a:t>Common misspellings</a:t>
            </a:r>
          </a:p>
          <a:p>
            <a:pPr lvl="1"/>
            <a:r>
              <a:rPr lang="en-US" dirty="0" smtClean="0"/>
              <a:t>Changes in content: for example, countries that change their name or have multiple spellings.</a:t>
            </a:r>
          </a:p>
          <a:p>
            <a:pPr lvl="1"/>
            <a:r>
              <a:rPr lang="en-US" dirty="0" smtClean="0"/>
              <a:t>“Best Bets”: identifying the most popular pages associated with a certain term</a:t>
            </a:r>
          </a:p>
          <a:p>
            <a:pPr lvl="1"/>
            <a:r>
              <a:rPr lang="en-US" dirty="0" smtClean="0"/>
              <a:t>Connecting a woman’s married name to her maiden name</a:t>
            </a:r>
          </a:p>
          <a:p>
            <a:pPr lvl="1"/>
            <a:r>
              <a:rPr lang="en-US" dirty="0" smtClean="0"/>
              <a:t>Connecting abbreviations to the full word: for example, NY and New York, the chemical symbol Si with the element Silicon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16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PENGGUNAAN INTERNAL KT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penelusuran</a:t>
            </a:r>
            <a:r>
              <a:rPr lang="en-US" dirty="0" smtClean="0"/>
              <a:t>, KT </a:t>
            </a:r>
            <a:r>
              <a:rPr lang="en-US" dirty="0" err="1" smtClean="0"/>
              <a:t>dapat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endParaRPr lang="en-US" dirty="0" smtClean="0"/>
          </a:p>
          <a:p>
            <a:pPr lvl="1"/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navigasi</a:t>
            </a:r>
            <a:r>
              <a:rPr lang="en-US" dirty="0" smtClean="0"/>
              <a:t> </a:t>
            </a:r>
            <a:r>
              <a:rPr lang="en-US" dirty="0" err="1" smtClean="0"/>
              <a:t>situs</a:t>
            </a:r>
            <a:endParaRPr lang="en-US" dirty="0" smtClean="0"/>
          </a:p>
          <a:p>
            <a:pPr lvl="1"/>
            <a:r>
              <a:rPr lang="en-US" dirty="0" err="1" smtClean="0"/>
              <a:t>Sebagai</a:t>
            </a:r>
            <a:r>
              <a:rPr lang="en-US" dirty="0" smtClean="0"/>
              <a:t> basis </a:t>
            </a:r>
            <a:r>
              <a:rPr lang="en-US" dirty="0" err="1" smtClean="0"/>
              <a:t>personalisasi</a:t>
            </a:r>
            <a:endParaRPr lang="en-US" dirty="0" smtClean="0"/>
          </a:p>
          <a:p>
            <a:pPr lvl="1"/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mempersiapkan</a:t>
            </a:r>
            <a:r>
              <a:rPr lang="en-US" dirty="0" smtClean="0"/>
              <a:t> CMS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endParaRPr lang="en-US" dirty="0" smtClean="0"/>
          </a:p>
          <a:p>
            <a:pPr lvl="1"/>
            <a:r>
              <a:rPr lang="en-US" dirty="0" err="1" smtClean="0"/>
              <a:t>Menjadikan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endParaRPr lang="en-US" dirty="0" smtClean="0"/>
          </a:p>
          <a:p>
            <a:pPr lvl="1"/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yang </a:t>
            </a:r>
            <a:r>
              <a:rPr lang="en-US" dirty="0" err="1" smtClean="0"/>
              <a:t>dicakup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situs</a:t>
            </a:r>
            <a:endParaRPr lang="en-US" dirty="0" smtClean="0"/>
          </a:p>
          <a:p>
            <a:r>
              <a:rPr lang="en-US" dirty="0" smtClean="0"/>
              <a:t>KT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peta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75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TEKNOLOGI PEMELIHARAAN KT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/>
              <a:t>Excel spreadsheet</a:t>
            </a:r>
          </a:p>
          <a:p>
            <a:r>
              <a:rPr lang="en-US" dirty="0" err="1" smtClean="0"/>
              <a:t>Multites</a:t>
            </a:r>
            <a:r>
              <a:rPr lang="en-US" dirty="0" smtClean="0"/>
              <a:t>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en-US" dirty="0" smtClean="0"/>
              <a:t>http://www.multites.com/</a:t>
            </a:r>
          </a:p>
          <a:p>
            <a:r>
              <a:rPr lang="en-US" dirty="0" smtClean="0"/>
              <a:t>Term Tree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en-US" dirty="0" smtClean="0"/>
              <a:t>http://www.termtree.com.au/</a:t>
            </a:r>
          </a:p>
          <a:p>
            <a:r>
              <a:rPr lang="en-US" dirty="0" err="1" smtClean="0"/>
              <a:t>Lexico</a:t>
            </a:r>
            <a:r>
              <a:rPr lang="en-US" dirty="0" smtClean="0"/>
              <a:t>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en-US" dirty="0" smtClean="0"/>
              <a:t>http://www.lexico.com/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95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STRUKTUR YANG DI-GENERATE OLEH PENGGUNA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Adakalanya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Emergent Paths</a:t>
            </a:r>
            <a:r>
              <a:rPr lang="id-ID" dirty="0" smtClean="0">
                <a:solidFill>
                  <a:srgbClr val="0070C0"/>
                </a:solidFill>
              </a:rPr>
              <a:t>: </a:t>
            </a:r>
            <a:r>
              <a:rPr lang="en-US" dirty="0" smtClean="0"/>
              <a:t>The </a:t>
            </a:r>
            <a:r>
              <a:rPr lang="en-US" dirty="0" err="1" smtClean="0"/>
              <a:t>Univ</a:t>
            </a:r>
            <a:r>
              <a:rPr lang="id-ID" dirty="0" smtClean="0"/>
              <a:t>.</a:t>
            </a:r>
            <a:r>
              <a:rPr lang="en-US" dirty="0" smtClean="0"/>
              <a:t> of California at Irvine supposedly used a </a:t>
            </a:r>
            <a:r>
              <a:rPr lang="en-US" dirty="0" smtClean="0">
                <a:solidFill>
                  <a:srgbClr val="0070C0"/>
                </a:solidFill>
              </a:rPr>
              <a:t>deliberate organic design approach</a:t>
            </a:r>
            <a:r>
              <a:rPr lang="en-US" dirty="0" smtClean="0"/>
              <a:t>, where pathways between buildings were only paved after seeing where users were actually walking</a:t>
            </a:r>
            <a:r>
              <a:rPr lang="id-ID" dirty="0" smtClean="0"/>
              <a:t>. </a:t>
            </a:r>
            <a:r>
              <a:rPr lang="en-US" dirty="0" smtClean="0"/>
              <a:t>This idea of watching user behavior and then supporting it is also known as “paving the cow paths”.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42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PEMENUHAN KEINGINAN PENGGUNA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4038600" cy="302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90800"/>
            <a:ext cx="3981831" cy="301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3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SOCIAL TAGGING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Web 2.0 [O’Reilly,</a:t>
            </a:r>
            <a:r>
              <a:rPr lang="id-ID" dirty="0" smtClean="0"/>
              <a:t> </a:t>
            </a:r>
            <a:r>
              <a:rPr lang="en-US" dirty="0" smtClean="0"/>
              <a:t>2005] and the rise of user-generated content has sparked a new form of emergent structure: collaborative tagging.</a:t>
            </a:r>
            <a:r>
              <a:rPr lang="id-ID" dirty="0" smtClean="0"/>
              <a:t> </a:t>
            </a:r>
            <a:r>
              <a:rPr lang="en-US" dirty="0" smtClean="0"/>
              <a:t>Also called free tagging, collaborative </a:t>
            </a:r>
            <a:r>
              <a:rPr lang="en-US" dirty="0" err="1" smtClean="0"/>
              <a:t>categorisation</a:t>
            </a:r>
            <a:r>
              <a:rPr lang="en-US" dirty="0" smtClean="0"/>
              <a:t>, mob indexing. Users tag objects with one or more keywords</a:t>
            </a:r>
            <a:r>
              <a:rPr lang="id-ID" dirty="0" smtClean="0"/>
              <a:t>. </a:t>
            </a:r>
            <a:r>
              <a:rPr lang="en-US" dirty="0" smtClean="0"/>
              <a:t>Nothing inherently new in that, simply the difference in scale (the number of people assigning tags)</a:t>
            </a:r>
            <a:r>
              <a:rPr lang="id-ID" dirty="0" smtClean="0"/>
              <a:t>. </a:t>
            </a:r>
            <a:r>
              <a:rPr lang="en-US" dirty="0" smtClean="0"/>
              <a:t>The network effect of “harnessing collective intelligence” [O’Reilly,</a:t>
            </a:r>
            <a:r>
              <a:rPr lang="id-ID" dirty="0" smtClean="0"/>
              <a:t> </a:t>
            </a:r>
            <a:r>
              <a:rPr lang="en-US" dirty="0" smtClean="0"/>
              <a:t>2006].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7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FOLKSONOMIES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Thomas Vander suggested in 2004 that a user-created, bottom-up categorical structure be called a “folksonomy” [</a:t>
            </a:r>
            <a:r>
              <a:rPr lang="en-US" dirty="0" err="1" smtClean="0"/>
              <a:t>Morville</a:t>
            </a:r>
            <a:r>
              <a:rPr lang="en-US" dirty="0" smtClean="0"/>
              <a:t> and Rosenfeld,2006].</a:t>
            </a:r>
            <a:r>
              <a:rPr lang="id-ID" dirty="0" smtClean="0"/>
              <a:t> </a:t>
            </a:r>
            <a:r>
              <a:rPr lang="en-US" dirty="0" smtClean="0"/>
              <a:t>In contrast to a specialist maintained, top-down taxonomy</a:t>
            </a:r>
            <a:r>
              <a:rPr lang="id-ID" dirty="0" smtClean="0"/>
              <a:t>. </a:t>
            </a:r>
            <a:r>
              <a:rPr lang="en-US" dirty="0" smtClean="0"/>
              <a:t>Controlled vocabularies (including taxonomies) are too expensive to build and maintain in the majority of cases where tagging is useful</a:t>
            </a:r>
            <a:r>
              <a:rPr lang="id-ID" dirty="0" smtClean="0"/>
              <a:t>. </a:t>
            </a:r>
            <a:r>
              <a:rPr lang="en-US" dirty="0" smtClean="0"/>
              <a:t>“The advantage of folksonomies is not that they are better than controlled vocabularies, it is that they are better than nothing.” Clay </a:t>
            </a:r>
            <a:r>
              <a:rPr lang="en-US" dirty="0" err="1" smtClean="0"/>
              <a:t>Shirky</a:t>
            </a:r>
            <a:r>
              <a:rPr lang="en-US" dirty="0" smtClean="0"/>
              <a:t>, 2005.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89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NAVIGATION SYSTEMS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Browsable</a:t>
            </a:r>
            <a:r>
              <a:rPr lang="en-US" dirty="0" smtClean="0"/>
              <a:t> categories</a:t>
            </a:r>
          </a:p>
          <a:p>
            <a:r>
              <a:rPr lang="en-US" dirty="0" smtClean="0"/>
              <a:t>Site-wide search</a:t>
            </a:r>
          </a:p>
          <a:p>
            <a:r>
              <a:rPr lang="en-US" dirty="0" smtClean="0"/>
              <a:t>Site map</a:t>
            </a:r>
          </a:p>
          <a:p>
            <a:r>
              <a:rPr lang="en-US" dirty="0" smtClean="0"/>
              <a:t>Site index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26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HIRARKI BANYAK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eksklusif</a:t>
            </a:r>
            <a:r>
              <a:rPr lang="en-US" dirty="0" smtClean="0"/>
              <a:t> (</a:t>
            </a:r>
            <a:r>
              <a:rPr lang="en-US" dirty="0" err="1" smtClean="0"/>
              <a:t>misalnya</a:t>
            </a:r>
            <a:r>
              <a:rPr lang="en-US" dirty="0" smtClean="0"/>
              <a:t> item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), </a:t>
            </a:r>
            <a:r>
              <a:rPr lang="en-US" dirty="0" err="1" smtClean="0"/>
              <a:t>taksonomi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hirarki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(</a:t>
            </a:r>
            <a:r>
              <a:rPr lang="en-US" dirty="0" err="1" smtClean="0"/>
              <a:t>polyhierarchical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penunjuk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</a:t>
            </a:r>
            <a:r>
              <a:rPr lang="id-ID" dirty="0" smtClean="0"/>
              <a:t>(cross reference)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tomat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, </a:t>
            </a:r>
            <a:r>
              <a:rPr lang="en-US" dirty="0" err="1" smtClean="0"/>
              <a:t>sayuran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i="1" dirty="0" smtClean="0"/>
              <a:t>strawberry</a:t>
            </a:r>
            <a:r>
              <a:rPr lang="en-US" dirty="0" smtClean="0"/>
              <a:t>?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semuanya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, </a:t>
            </a:r>
            <a:r>
              <a:rPr lang="en-US" dirty="0" err="1" smtClean="0"/>
              <a:t>tomat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i="1" dirty="0" smtClean="0"/>
              <a:t>berry</a:t>
            </a:r>
            <a:r>
              <a:rPr lang="en-US" dirty="0" smtClean="0"/>
              <a:t>,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sayuran</a:t>
            </a:r>
            <a:endParaRPr lang="en-US" dirty="0" smtClean="0"/>
          </a:p>
          <a:p>
            <a:pPr lvl="1"/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i="1" dirty="0" smtClean="0"/>
              <a:t>toner cartridges </a:t>
            </a:r>
            <a:r>
              <a:rPr lang="en-US" dirty="0" err="1" smtClean="0"/>
              <a:t>terbaik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i="1" dirty="0" smtClean="0"/>
              <a:t>laser printers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i="1" dirty="0" smtClean="0"/>
              <a:t>printer supplies</a:t>
            </a:r>
            <a:r>
              <a:rPr lang="en-US" dirty="0" smtClean="0"/>
              <a:t>?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keduanya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USERS LIKE TO SEARCH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Nielsen’s studies [Nielsen,1997c], most users are task-focused and rely primarily on searching rather than link-following to </a:t>
            </a:r>
            <a:r>
              <a:rPr lang="en-US" dirty="0" err="1" smtClean="0"/>
              <a:t>ﬁnd</a:t>
            </a:r>
            <a:r>
              <a:rPr lang="en-US" dirty="0" smtClean="0"/>
              <a:t> information:</a:t>
            </a:r>
          </a:p>
          <a:p>
            <a:pPr lvl="1"/>
            <a:r>
              <a:rPr lang="en-US" dirty="0" smtClean="0"/>
              <a:t>Search dominant 50% </a:t>
            </a:r>
          </a:p>
          <a:p>
            <a:pPr lvl="1"/>
            <a:r>
              <a:rPr lang="en-US" dirty="0" smtClean="0"/>
              <a:t>Link dominant 20% </a:t>
            </a:r>
          </a:p>
          <a:p>
            <a:pPr lvl="1"/>
            <a:r>
              <a:rPr lang="en-US" dirty="0" smtClean="0"/>
              <a:t>Mixed 30%</a:t>
            </a:r>
          </a:p>
          <a:p>
            <a:r>
              <a:rPr lang="en-US" dirty="0" smtClean="0"/>
              <a:t>To facilitate searching:</a:t>
            </a:r>
          </a:p>
          <a:p>
            <a:pPr lvl="1"/>
            <a:r>
              <a:rPr lang="en-US" dirty="0" smtClean="0"/>
              <a:t>Put a search box or button on every page</a:t>
            </a:r>
          </a:p>
          <a:p>
            <a:pPr lvl="1"/>
            <a:r>
              <a:rPr lang="en-US" dirty="0" smtClean="0"/>
              <a:t>Global search by default (searching whole site, rather than scoped search)</a:t>
            </a:r>
          </a:p>
          <a:p>
            <a:pPr lvl="1"/>
            <a:r>
              <a:rPr lang="en-US" dirty="0" smtClean="0"/>
              <a:t>Relegate </a:t>
            </a:r>
            <a:r>
              <a:rPr lang="en-US" dirty="0" err="1" smtClean="0"/>
              <a:t>boolean</a:t>
            </a:r>
            <a:r>
              <a:rPr lang="en-US" dirty="0" smtClean="0"/>
              <a:t> queries to a secondary “Advanced Search” page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62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BUT ON-SITE SEARCHING REDUCES SUCCESS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Spool’s studies [UIE,1998b], users who used the on-site search facility, were actually less likely to </a:t>
            </a:r>
            <a:r>
              <a:rPr lang="en-US" dirty="0" err="1" smtClean="0"/>
              <a:t>ﬁnd</a:t>
            </a:r>
            <a:r>
              <a:rPr lang="en-US" dirty="0" smtClean="0"/>
              <a:t> the information they were looking for:</a:t>
            </a:r>
          </a:p>
          <a:p>
            <a:r>
              <a:rPr lang="en-US" dirty="0" smtClean="0"/>
              <a:t>% of successful tasks </a:t>
            </a:r>
          </a:p>
          <a:p>
            <a:pPr lvl="1"/>
            <a:r>
              <a:rPr lang="en-US" dirty="0" smtClean="0"/>
              <a:t>Without search 53%</a:t>
            </a:r>
          </a:p>
          <a:p>
            <a:pPr lvl="1"/>
            <a:r>
              <a:rPr lang="en-US" dirty="0" smtClean="0"/>
              <a:t>With search 30%</a:t>
            </a:r>
          </a:p>
          <a:p>
            <a:r>
              <a:rPr lang="en-US" dirty="0" smtClean="0"/>
              <a:t> A search engine’s results are only as good as the input it receives:</a:t>
            </a:r>
          </a:p>
          <a:p>
            <a:pPr lvl="1"/>
            <a:r>
              <a:rPr lang="en-US" dirty="0" smtClean="0"/>
              <a:t>Users do not know how to formulate queries</a:t>
            </a:r>
          </a:p>
          <a:p>
            <a:pPr lvl="1"/>
            <a:r>
              <a:rPr lang="en-US" dirty="0" smtClean="0"/>
              <a:t>Search syntax is different from site to site</a:t>
            </a:r>
          </a:p>
          <a:p>
            <a:pPr lvl="1"/>
            <a:r>
              <a:rPr lang="en-US" dirty="0" smtClean="0"/>
              <a:t>Users rarely change the default search options</a:t>
            </a:r>
          </a:p>
          <a:p>
            <a:pPr lvl="1"/>
            <a:r>
              <a:rPr lang="en-US" dirty="0" smtClean="0"/>
              <a:t>Users mistype search terms (an analysis of one week’s log </a:t>
            </a:r>
            <a:r>
              <a:rPr lang="en-US" dirty="0" err="1" smtClean="0"/>
              <a:t>ﬁles</a:t>
            </a:r>
            <a:r>
              <a:rPr lang="en-US" dirty="0" smtClean="0"/>
              <a:t> from Netscape’s </a:t>
            </a:r>
            <a:r>
              <a:rPr lang="en-US" dirty="0" err="1" smtClean="0"/>
              <a:t>DevEdge</a:t>
            </a:r>
            <a:r>
              <a:rPr lang="en-US" dirty="0" smtClean="0"/>
              <a:t> Online showed 3% of searches contained misspelled words).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76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PROVIDE SPECTRUM OF NAVIGATIONAL AIDS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Taxonomies: categories to browse</a:t>
            </a:r>
          </a:p>
          <a:p>
            <a:pPr lvl="1"/>
            <a:r>
              <a:rPr lang="en-US" dirty="0" smtClean="0"/>
              <a:t>Search: Attribute and full text search</a:t>
            </a:r>
          </a:p>
          <a:p>
            <a:pPr lvl="1"/>
            <a:r>
              <a:rPr lang="en-US" dirty="0" smtClean="0"/>
              <a:t>Site map: either graphical or a topical table of contents</a:t>
            </a:r>
          </a:p>
          <a:p>
            <a:pPr lvl="1"/>
            <a:r>
              <a:rPr lang="en-US" dirty="0" smtClean="0"/>
              <a:t>Site index: alphabetical index of common words and phrases</a:t>
            </a:r>
          </a:p>
          <a:p>
            <a:r>
              <a:rPr lang="en-US" dirty="0" smtClean="0"/>
              <a:t>See, for example, PeopleSoft http://www.peoplesoft.com/.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9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IA DELIVERABLES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Architecture Diagrams</a:t>
            </a:r>
          </a:p>
          <a:p>
            <a:pPr lvl="1"/>
            <a:r>
              <a:rPr lang="en-US" dirty="0" smtClean="0"/>
              <a:t>Produce architecture diagrams describing the site structure:</a:t>
            </a:r>
          </a:p>
          <a:p>
            <a:pPr lvl="2"/>
            <a:r>
              <a:rPr lang="en-US" dirty="0" smtClean="0"/>
              <a:t>Many people use Visio (Windows) or </a:t>
            </a:r>
            <a:r>
              <a:rPr lang="en-US" dirty="0" err="1" smtClean="0"/>
              <a:t>OmniGrafﬂe</a:t>
            </a:r>
            <a:r>
              <a:rPr lang="en-US" dirty="0" smtClean="0"/>
              <a:t> (Mac) to draw the drawings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40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PROMOTIONAL SITE STRUCTURE (RESTAURANT METAPHOR)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Promotional sites should entice and pull visitors through, like a restaurant metaphor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Entry page</a:t>
            </a:r>
            <a:r>
              <a:rPr lang="en-US" dirty="0" smtClean="0"/>
              <a:t>. Front door to tell people where they are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Entry tunnel</a:t>
            </a:r>
            <a:r>
              <a:rPr lang="en-US" dirty="0" smtClean="0"/>
              <a:t>. Offer the option of a little ride into the site to build anticipation, but provide a bypass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Core page</a:t>
            </a:r>
            <a:r>
              <a:rPr lang="en-US" dirty="0" smtClean="0"/>
              <a:t>. Direct and guide visitors through your content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Exit tunnel</a:t>
            </a:r>
            <a:r>
              <a:rPr lang="en-US" dirty="0" smtClean="0"/>
              <a:t>. Show visitors the door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Exit page</a:t>
            </a:r>
            <a:r>
              <a:rPr lang="en-US" dirty="0" smtClean="0"/>
              <a:t>. The place to ask something from your visitors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36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METAFOR RESTORAN UNTUK SITUS WEB PROMOSI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495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39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TERIMA KASIH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6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LUAS V</a:t>
            </a:r>
            <a:r>
              <a:rPr lang="id-ID" dirty="0" smtClean="0">
                <a:solidFill>
                  <a:srgbClr val="0070C0"/>
                </a:solidFill>
              </a:rPr>
              <a:t>S.</a:t>
            </a:r>
            <a:r>
              <a:rPr lang="en-US" dirty="0" smtClean="0">
                <a:solidFill>
                  <a:srgbClr val="0070C0"/>
                </a:solidFill>
              </a:rPr>
              <a:t> DALAM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hirarki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sempit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, </a:t>
            </a:r>
            <a:r>
              <a:rPr lang="id-ID" dirty="0" smtClean="0"/>
              <a:t>maka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meng-klik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tingkatan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hirarki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, </a:t>
            </a:r>
            <a:r>
              <a:rPr lang="id-ID" dirty="0" smtClean="0"/>
              <a:t>maka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di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sub-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tingkatan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DESAIN TOP-DOWN </a:t>
            </a:r>
            <a:r>
              <a:rPr lang="id-ID" dirty="0" smtClean="0">
                <a:solidFill>
                  <a:srgbClr val="0070C0"/>
                </a:solidFill>
              </a:rPr>
              <a:t>DAN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id-ID" dirty="0" smtClean="0">
                <a:solidFill>
                  <a:srgbClr val="0070C0"/>
                </a:solidFill>
              </a:rPr>
              <a:t/>
            </a:r>
            <a:br>
              <a:rPr lang="id-ID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BOTTOM-UP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Top-down: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terluas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sempit</a:t>
            </a:r>
            <a:r>
              <a:rPr lang="id-ID" dirty="0" smtClean="0"/>
              <a:t>.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i="1" dirty="0" smtClean="0"/>
              <a:t>top-level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id-ID" dirty="0"/>
              <a:t>.</a:t>
            </a:r>
            <a:endParaRPr lang="en-US" dirty="0" smtClean="0"/>
          </a:p>
          <a:p>
            <a:r>
              <a:rPr lang="en-US" dirty="0" smtClean="0"/>
              <a:t>Bottom-Up: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mengelompokkan</a:t>
            </a:r>
            <a:r>
              <a:rPr lang="en-US" dirty="0" smtClean="0"/>
              <a:t> item </a:t>
            </a:r>
            <a:r>
              <a:rPr lang="en-US" dirty="0" err="1" smtClean="0"/>
              <a:t>konten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tingkat-rendah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KARTU KONSEP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Untuk memb</a:t>
            </a:r>
            <a:r>
              <a:rPr lang="en-US" dirty="0" err="1" smtClean="0"/>
              <a:t>uat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disajikan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situs</a:t>
            </a:r>
            <a:r>
              <a:rPr lang="en-US" dirty="0" smtClean="0"/>
              <a:t> web,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gugah</a:t>
            </a:r>
            <a:r>
              <a:rPr lang="en-US" dirty="0" smtClean="0"/>
              <a:t> </a:t>
            </a:r>
            <a:r>
              <a:rPr lang="en-US" dirty="0" err="1" smtClean="0"/>
              <a:t>pikir</a:t>
            </a:r>
            <a:r>
              <a:rPr lang="en-US" dirty="0" smtClean="0"/>
              <a:t> (brainstorming)</a:t>
            </a:r>
            <a:r>
              <a:rPr lang="id-ID" dirty="0" smtClean="0"/>
              <a:t> atau mewawancarai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endParaRPr lang="en-US" dirty="0" smtClean="0"/>
          </a:p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endParaRPr lang="en-US" dirty="0" smtClean="0"/>
          </a:p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agar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ditangani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SORTIR KARTU TERBUKA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sub-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id-ID" dirty="0" smtClean="0"/>
              <a:t>mereka membuat </a:t>
            </a:r>
            <a:r>
              <a:rPr lang="en-US" dirty="0" err="1" smtClean="0"/>
              <a:t>labelnya</a:t>
            </a:r>
            <a:r>
              <a:rPr lang="en-US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SORTIR KARTU TERTUTUP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hirarki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ditetapkan</a:t>
            </a:r>
            <a:r>
              <a:rPr lang="id-ID" dirty="0" smtClean="0"/>
              <a:t>.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menanyakan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pendapat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id-ID" dirty="0" smtClean="0"/>
              <a:t>yang anda buat.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SORTIR PERCOBAAN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4572000" cy="371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1870" y="3048000"/>
            <a:ext cx="399728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ARS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AI Modul-7: Arsitektur Informasi Lanjutan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1784</Words>
  <Application>Microsoft Office PowerPoint</Application>
  <PresentationFormat>On-screen Show (4:3)</PresentationFormat>
  <Paragraphs>283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ARSITEKTUR INFORMASI LANJUTAN</vt:lpstr>
      <vt:lpstr>TAKSONOMI DAN HIRARKI</vt:lpstr>
      <vt:lpstr>HIRARKI BANYAK</vt:lpstr>
      <vt:lpstr>LUAS VS. DALAM</vt:lpstr>
      <vt:lpstr>DESAIN TOP-DOWN DAN  BOTTOM-UP</vt:lpstr>
      <vt:lpstr>KARTU KONSEP</vt:lpstr>
      <vt:lpstr>SORTIR KARTU TERBUKA</vt:lpstr>
      <vt:lpstr>SORTIR KARTU TERTUTUP</vt:lpstr>
      <vt:lpstr>SORTIR PERCOBAAN</vt:lpstr>
      <vt:lpstr>PENGELOMPOKAN KARTU</vt:lpstr>
      <vt:lpstr>ANALISIS STATISTIK HASIL  SORTIR KARTU</vt:lpstr>
      <vt:lpstr>FACETED CLASSIFICATION</vt:lpstr>
      <vt:lpstr>CONTOH COLON CLASSIFICATION</vt:lpstr>
      <vt:lpstr>NAVIGASI SUBYEK (FACET)</vt:lpstr>
      <vt:lpstr>PENELUSURAN SUBYEK</vt:lpstr>
      <vt:lpstr>CONTOH FACETED SEARCH</vt:lpstr>
      <vt:lpstr>CONTROLLED VOCABULARIES</vt:lpstr>
      <vt:lpstr>SYNONYM RINGS</vt:lpstr>
      <vt:lpstr>AUTHORITY FILES</vt:lpstr>
      <vt:lpstr>CLASSIFCATION SCHEMES (TAXONOMIES)</vt:lpstr>
      <vt:lpstr>THESAURUS</vt:lpstr>
      <vt:lpstr>PENGGUNAAN KOSAKATA TERKENDALI PADA PENELUSURAN</vt:lpstr>
      <vt:lpstr>PENGGUNAAN INTERNAL KT</vt:lpstr>
      <vt:lpstr>TEKNOLOGI PEMELIHARAAN KT</vt:lpstr>
      <vt:lpstr>STRUKTUR YANG DI-GENERATE OLEH PENGGUNA</vt:lpstr>
      <vt:lpstr>PEMENUHAN KEINGINAN PENGGUNA</vt:lpstr>
      <vt:lpstr>SOCIAL TAGGING</vt:lpstr>
      <vt:lpstr>FOLKSONOMIES</vt:lpstr>
      <vt:lpstr>NAVIGATION SYSTEMS</vt:lpstr>
      <vt:lpstr>USERS LIKE TO SEARCH</vt:lpstr>
      <vt:lpstr>BUT ON-SITE SEARCHING REDUCES SUCCESS</vt:lpstr>
      <vt:lpstr>PROVIDE SPECTRUM OF NAVIGATIONAL AIDS</vt:lpstr>
      <vt:lpstr>IA DELIVERABLES</vt:lpstr>
      <vt:lpstr>PROMOTIONAL SITE STRUCTURE (RESTAURANT METAPHOR)</vt:lpstr>
      <vt:lpstr>METAFOR RESTORAN UNTUK SITUS WEB PROMOSI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ARSITEKTUR INFORMASI</dc:title>
  <dc:creator>Ridwan</dc:creator>
  <cp:lastModifiedBy>WIN 7</cp:lastModifiedBy>
  <cp:revision>86</cp:revision>
  <dcterms:created xsi:type="dcterms:W3CDTF">2006-08-16T00:00:00Z</dcterms:created>
  <dcterms:modified xsi:type="dcterms:W3CDTF">2015-05-09T01:34:01Z</dcterms:modified>
</cp:coreProperties>
</file>