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98" r:id="rId4"/>
    <p:sldId id="299" r:id="rId5"/>
    <p:sldId id="286" r:id="rId6"/>
    <p:sldId id="289" r:id="rId7"/>
    <p:sldId id="295" r:id="rId8"/>
    <p:sldId id="296" r:id="rId9"/>
    <p:sldId id="297" r:id="rId10"/>
    <p:sldId id="292" r:id="rId11"/>
    <p:sldId id="293" r:id="rId12"/>
    <p:sldId id="294" r:id="rId13"/>
    <p:sldId id="258" r:id="rId14"/>
    <p:sldId id="259" r:id="rId15"/>
    <p:sldId id="260" r:id="rId16"/>
    <p:sldId id="288" r:id="rId17"/>
    <p:sldId id="265" r:id="rId18"/>
    <p:sldId id="290" r:id="rId19"/>
    <p:sldId id="261" r:id="rId20"/>
    <p:sldId id="263" r:id="rId21"/>
    <p:sldId id="264" r:id="rId22"/>
    <p:sldId id="266" r:id="rId23"/>
    <p:sldId id="291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8BC46-9BB1-473C-87E0-7638EB52A2F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2F48-C33D-4963-9429-E08F92CB4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3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PENGERTIAN ARSITEKTUR INFORMASI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</a:t>
            </a:r>
            <a:r>
              <a:rPr lang="en-US" sz="2400" dirty="0" err="1" smtClean="0"/>
              <a:t>Ridwan</a:t>
            </a:r>
            <a:r>
              <a:rPr lang="en-US" sz="2400" dirty="0" smtClean="0"/>
              <a:t> </a:t>
            </a:r>
            <a:r>
              <a:rPr lang="en-US" sz="2400" dirty="0" err="1" smtClean="0"/>
              <a:t>Siregar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LABEL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successful label will often draw on a user’s existing, contextual understanding, their mental </a:t>
            </a:r>
            <a:r>
              <a:rPr lang="en-US" dirty="0" smtClean="0"/>
              <a:t>model</a:t>
            </a:r>
            <a:endParaRPr lang="en-US" dirty="0"/>
          </a:p>
          <a:p>
            <a:r>
              <a:rPr lang="en-US" dirty="0"/>
              <a:t>A label is a </a:t>
            </a:r>
            <a:r>
              <a:rPr lang="en-US" dirty="0" err="1"/>
              <a:t>a</a:t>
            </a:r>
            <a:r>
              <a:rPr lang="en-US" dirty="0"/>
              <a:t> word or short phrase that provides an </a:t>
            </a:r>
            <a:r>
              <a:rPr lang="en-US" i="1" dirty="0" err="1"/>
              <a:t>efficient</a:t>
            </a:r>
            <a:r>
              <a:rPr lang="en-US" dirty="0" err="1"/>
              <a:t>means</a:t>
            </a:r>
            <a:r>
              <a:rPr lang="en-US" dirty="0"/>
              <a:t> of </a:t>
            </a:r>
            <a:r>
              <a:rPr lang="en-US" dirty="0" err="1"/>
              <a:t>summarising</a:t>
            </a:r>
            <a:r>
              <a:rPr lang="en-US" dirty="0"/>
              <a:t> a topic or </a:t>
            </a:r>
            <a:r>
              <a:rPr lang="en-US" dirty="0" smtClean="0"/>
              <a:t>action</a:t>
            </a:r>
            <a:endParaRPr lang="id-ID" dirty="0" smtClean="0"/>
          </a:p>
          <a:p>
            <a:r>
              <a:rPr lang="en-US" dirty="0" smtClean="0"/>
              <a:t>A </a:t>
            </a:r>
            <a:r>
              <a:rPr lang="en-US" dirty="0"/>
              <a:t>successful label will often draw on a user’s existing, contextual understanding, their </a:t>
            </a:r>
            <a:r>
              <a:rPr lang="en-US" i="1" dirty="0"/>
              <a:t>mental model</a:t>
            </a:r>
            <a:r>
              <a:rPr lang="en-US" dirty="0"/>
              <a:t> of a topic-area or </a:t>
            </a:r>
            <a:r>
              <a:rPr lang="en-US" dirty="0" smtClean="0"/>
              <a:t>process</a:t>
            </a:r>
            <a:endParaRPr lang="id-ID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label ‘About us’ is often used, in the context of website navigation, as shorthand for “Content that describes the </a:t>
            </a:r>
            <a:r>
              <a:rPr lang="en-US" dirty="0" err="1"/>
              <a:t>organisation</a:t>
            </a:r>
            <a:r>
              <a:rPr lang="en-US" dirty="0"/>
              <a:t> that owns/operates this website</a:t>
            </a:r>
            <a:r>
              <a:rPr lang="en-US" dirty="0" smtClean="0"/>
              <a:t>”</a:t>
            </a:r>
            <a:endParaRPr lang="en-US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LABEL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context of web communication, labels are used to:</a:t>
            </a:r>
          </a:p>
          <a:p>
            <a:pPr lvl="1"/>
            <a:r>
              <a:rPr lang="en-US" b="1" dirty="0" smtClean="0"/>
              <a:t>Describe and navigate content:</a:t>
            </a:r>
            <a:r>
              <a:rPr lang="en-US" dirty="0" smtClean="0"/>
              <a:t> the text used for navigation options, headings, and hyperlinks all describe the content and services a website provides, they also enable a user to move around the information space, headings can be used to scan a webpage, hyperlinks can be followed (clicked)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LABEL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Set expectations/prompt:</a:t>
            </a:r>
            <a:r>
              <a:rPr lang="en-US" dirty="0" smtClean="0"/>
              <a:t> labels on form elements such as text-fields, set an expectation as to the ‘type of information’ the user should enter</a:t>
            </a:r>
          </a:p>
          <a:p>
            <a:pPr lvl="1"/>
            <a:r>
              <a:rPr lang="en-US" b="1" dirty="0" smtClean="0"/>
              <a:t>Enable action:</a:t>
            </a:r>
            <a:r>
              <a:rPr lang="en-US" dirty="0" smtClean="0"/>
              <a:t> labels enable a user to interact; command words such as ‘send’ and ‘cancel’ are a shorthand way of saying “email the information i have entered to this person/</a:t>
            </a:r>
            <a:r>
              <a:rPr lang="en-US" dirty="0" err="1" smtClean="0"/>
              <a:t>organisation</a:t>
            </a:r>
            <a:r>
              <a:rPr lang="en-US" dirty="0" smtClean="0"/>
              <a:t>”, and “</a:t>
            </a:r>
            <a:r>
              <a:rPr lang="en-US" dirty="0" err="1" smtClean="0"/>
              <a:t>i’ve</a:t>
            </a:r>
            <a:r>
              <a:rPr lang="en-US" dirty="0" smtClean="0"/>
              <a:t> changed my mind—i don’t want to complete this process“, respectively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CONTOH PERPUSTAKAAN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(</a:t>
            </a:r>
            <a:r>
              <a:rPr lang="en-US" dirty="0" err="1" smtClean="0"/>
              <a:t>buku</a:t>
            </a:r>
            <a:r>
              <a:rPr lang="en-US" dirty="0" smtClean="0"/>
              <a:t>-</a:t>
            </a:r>
            <a:r>
              <a:rPr lang="en-US" dirty="0" err="1" smtClean="0"/>
              <a:t>buku</a:t>
            </a:r>
            <a:r>
              <a:rPr lang="en-US" dirty="0" smtClean="0"/>
              <a:t>, CD,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.)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abjad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lvl="1"/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mengorganisasikan</a:t>
            </a:r>
            <a:r>
              <a:rPr lang="en-US" sz="3200" dirty="0" smtClean="0"/>
              <a:t> </a:t>
            </a:r>
            <a:r>
              <a:rPr lang="en-US" sz="3200" dirty="0" err="1" smtClean="0"/>
              <a:t>koleksi</a:t>
            </a:r>
            <a:r>
              <a:rPr lang="en-US" sz="3200" dirty="0" smtClean="0"/>
              <a:t> </a:t>
            </a:r>
            <a:r>
              <a:rPr lang="en-US" sz="3200" dirty="0" err="1" smtClean="0"/>
              <a:t>perpustakaan</a:t>
            </a:r>
            <a:r>
              <a:rPr lang="en-US" sz="3200" dirty="0" smtClean="0"/>
              <a:t>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BUKU TEKS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fitur-fitur</a:t>
            </a:r>
            <a:r>
              <a:rPr lang="en-US" sz="3600" dirty="0" smtClean="0"/>
              <a:t> </a:t>
            </a:r>
            <a:r>
              <a:rPr lang="en-US" sz="3600" dirty="0" err="1" smtClean="0"/>
              <a:t>arsitektur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dimuat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buku</a:t>
            </a:r>
            <a:r>
              <a:rPr lang="en-US" sz="3600" dirty="0" smtClean="0"/>
              <a:t> </a:t>
            </a:r>
            <a:r>
              <a:rPr lang="en-US" sz="3600" dirty="0" err="1" smtClean="0"/>
              <a:t>teks</a:t>
            </a:r>
            <a:r>
              <a:rPr lang="en-US" sz="3600" dirty="0" smtClean="0"/>
              <a:t>?</a:t>
            </a:r>
          </a:p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elemen-elemen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buku</a:t>
            </a:r>
            <a:r>
              <a:rPr lang="en-US" sz="3600" dirty="0" smtClean="0"/>
              <a:t> </a:t>
            </a:r>
            <a:r>
              <a:rPr lang="en-US" sz="3600" dirty="0" err="1" smtClean="0"/>
              <a:t>dibedakan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lain?</a:t>
            </a:r>
          </a:p>
          <a:p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fitur-fitur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membantu</a:t>
            </a:r>
            <a:r>
              <a:rPr lang="en-US" sz="3600" dirty="0" smtClean="0"/>
              <a:t>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GALERI SENI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ukiran</a:t>
            </a:r>
            <a:r>
              <a:rPr lang="en-US" dirty="0" smtClean="0"/>
              <a:t>, </a:t>
            </a:r>
            <a:r>
              <a:rPr lang="en-US" dirty="0" err="1" smtClean="0"/>
              <a:t>lukisan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galeri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alpabetis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artis</a:t>
            </a:r>
            <a:r>
              <a:rPr lang="en-US" dirty="0" smtClean="0"/>
              <a:t> </a:t>
            </a:r>
          </a:p>
          <a:p>
            <a:pPr lvl="1"/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pengorganisasian</a:t>
            </a:r>
            <a:r>
              <a:rPr lang="en-US" sz="3200" dirty="0" smtClean="0"/>
              <a:t> </a:t>
            </a:r>
            <a:r>
              <a:rPr lang="en-US" sz="3200" dirty="0" err="1" smtClean="0"/>
              <a:t>karya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galeri</a:t>
            </a:r>
            <a:r>
              <a:rPr lang="en-US" sz="3200" dirty="0" smtClean="0"/>
              <a:t> </a:t>
            </a:r>
            <a:r>
              <a:rPr lang="en-US" sz="3200" dirty="0" err="1" smtClean="0"/>
              <a:t>seni</a:t>
            </a:r>
            <a:r>
              <a:rPr lang="en-US" sz="3200" dirty="0" smtClean="0"/>
              <a:t>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KESULITAN KLASIFIKASI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Perbedaan</a:t>
            </a:r>
            <a:r>
              <a:rPr lang="en-US" sz="4000" dirty="0" smtClean="0"/>
              <a:t> </a:t>
            </a:r>
            <a:r>
              <a:rPr lang="en-US" sz="4000" dirty="0" err="1" smtClean="0"/>
              <a:t>Perspektif</a:t>
            </a:r>
            <a:endParaRPr lang="en-US" sz="4000" dirty="0" smtClean="0"/>
          </a:p>
          <a:p>
            <a:r>
              <a:rPr lang="en-US" sz="4000" dirty="0" err="1" smtClean="0"/>
              <a:t>Kemenduaan</a:t>
            </a:r>
            <a:r>
              <a:rPr lang="en-US" sz="4000" dirty="0" smtClean="0"/>
              <a:t> (</a:t>
            </a:r>
            <a:r>
              <a:rPr lang="en-US" sz="4000" dirty="0" err="1" smtClean="0"/>
              <a:t>Ambiguitas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Kemajemukan</a:t>
            </a:r>
            <a:r>
              <a:rPr lang="en-US" sz="4000" dirty="0" smtClean="0"/>
              <a:t> (</a:t>
            </a:r>
            <a:r>
              <a:rPr lang="en-US" sz="4000" dirty="0" err="1" smtClean="0"/>
              <a:t>Heterogenitas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Politik</a:t>
            </a:r>
            <a:r>
              <a:rPr lang="en-US" sz="4000" dirty="0" smtClean="0"/>
              <a:t> Internal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PERBEDAAN PERSPEKTIF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mengklasifikasikan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cara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endParaRPr lang="id-ID" sz="4000" dirty="0" smtClean="0"/>
          </a:p>
          <a:p>
            <a:pPr lvl="0"/>
            <a:r>
              <a:rPr lang="id-ID" sz="4000" dirty="0" smtClean="0"/>
              <a:t>A</a:t>
            </a:r>
            <a:r>
              <a:rPr lang="en-US" sz="4000" dirty="0" err="1" smtClean="0"/>
              <a:t>rsitek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mengk</a:t>
            </a:r>
            <a:r>
              <a:rPr lang="id-ID" sz="4000" dirty="0"/>
              <a:t>l</a:t>
            </a:r>
            <a:r>
              <a:rPr lang="en-US" sz="4000" dirty="0" err="1" smtClean="0"/>
              <a:t>asifikasi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seperti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diharapkan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dipahami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PERBEDAAN PERSPEKTIF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 IPI4203? 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Tono</a:t>
            </a:r>
            <a:r>
              <a:rPr lang="en-US" dirty="0" smtClean="0"/>
              <a:t>: /</a:t>
            </a:r>
            <a:r>
              <a:rPr lang="en-US" dirty="0" err="1" smtClean="0"/>
              <a:t>Tono</a:t>
            </a:r>
            <a:r>
              <a:rPr lang="en-US" dirty="0" smtClean="0"/>
              <a:t>/</a:t>
            </a:r>
            <a:r>
              <a:rPr lang="en-US" dirty="0" err="1" smtClean="0"/>
              <a:t>Kuliah</a:t>
            </a:r>
            <a:r>
              <a:rPr lang="en-US" dirty="0" smtClean="0"/>
              <a:t>/IPI4203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Toni:  /Documents/USU/</a:t>
            </a:r>
            <a:r>
              <a:rPr lang="en-US" dirty="0" err="1" smtClean="0"/>
              <a:t>Kuliah</a:t>
            </a:r>
            <a:r>
              <a:rPr lang="en-US" dirty="0" smtClean="0"/>
              <a:t>/IPI4203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Tino</a:t>
            </a:r>
            <a:r>
              <a:rPr lang="en-US" dirty="0" smtClean="0"/>
              <a:t>: /</a:t>
            </a:r>
            <a:r>
              <a:rPr lang="en-US" dirty="0" err="1" smtClean="0"/>
              <a:t>Berkas</a:t>
            </a:r>
            <a:r>
              <a:rPr lang="en-US" dirty="0" smtClean="0"/>
              <a:t>/IPI/</a:t>
            </a:r>
            <a:r>
              <a:rPr lang="en-US" dirty="0" err="1" smtClean="0"/>
              <a:t>Sampah</a:t>
            </a:r>
            <a:endParaRPr lang="en-US" dirty="0" smtClean="0"/>
          </a:p>
          <a:p>
            <a:r>
              <a:rPr lang="en-US" dirty="0" err="1" smtClean="0"/>
              <a:t>Pernahkan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id-ID" dirty="0" smtClean="0"/>
              <a:t>sebuah</a:t>
            </a:r>
            <a:r>
              <a:rPr lang="en-US" dirty="0" smtClean="0"/>
              <a:t> file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APA YANG HARUS DITANYA ARSITEK INFORMASI?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?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penggunanya</a:t>
            </a:r>
            <a:r>
              <a:rPr lang="en-US" dirty="0" smtClean="0"/>
              <a:t> - </a:t>
            </a:r>
            <a:r>
              <a:rPr lang="en-US" i="1" dirty="0" smtClean="0"/>
              <a:t>directed-searching or casual browsing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diorganisasikan</a:t>
            </a:r>
            <a:r>
              <a:rPr lang="en-US" dirty="0" smtClean="0"/>
              <a:t>, </a:t>
            </a:r>
            <a:r>
              <a:rPr lang="en-US" dirty="0" err="1" smtClean="0"/>
              <a:t>dinavigasi</a:t>
            </a:r>
            <a:r>
              <a:rPr lang="en-US" dirty="0" smtClean="0"/>
              <a:t>, </a:t>
            </a:r>
            <a:r>
              <a:rPr lang="en-US" dirty="0" err="1" smtClean="0"/>
              <a:t>dilabel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ditemu-balik</a:t>
            </a:r>
            <a:r>
              <a:rPr lang="en-US" dirty="0" smtClean="0"/>
              <a:t>?</a:t>
            </a:r>
          </a:p>
          <a:p>
            <a:pPr lvl="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APAKAH ARSITEKTUR INFORMASI?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>AI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dibutuhkannya</a:t>
            </a:r>
            <a:endParaRPr lang="en-US" dirty="0" smtClean="0"/>
          </a:p>
          <a:p>
            <a:pPr lvl="1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Organisator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KEMENDUAAN (AMBIGUITAS)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sesuat</a:t>
            </a:r>
            <a:r>
              <a:rPr lang="id-ID" dirty="0" smtClean="0"/>
              <a:t>u</a:t>
            </a:r>
            <a:endParaRPr lang="en-US" sz="2800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kasual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fesyen</a:t>
            </a:r>
            <a:r>
              <a:rPr lang="en-US" dirty="0" smtClean="0"/>
              <a:t>?</a:t>
            </a:r>
            <a:endParaRPr lang="en-US" sz="2400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tampon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sanitari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?</a:t>
            </a:r>
            <a:endParaRPr lang="en-US" sz="2400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“</a:t>
            </a:r>
            <a:r>
              <a:rPr lang="en-US" dirty="0" err="1" smtClean="0"/>
              <a:t>tipografi</a:t>
            </a:r>
            <a:r>
              <a:rPr lang="en-US" dirty="0" smtClean="0"/>
              <a:t> digital“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?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KEMAJEMUKAN (HETEROGENITAS)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item </a:t>
            </a:r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mengklasifikasi</a:t>
            </a:r>
            <a:r>
              <a:rPr lang="en-US" dirty="0" smtClean="0"/>
              <a:t> item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r>
              <a:rPr lang="en-US" dirty="0" smtClean="0"/>
              <a:t>. </a:t>
            </a:r>
            <a:r>
              <a:rPr lang="en-US" dirty="0" err="1" smtClean="0"/>
              <a:t>Kenapa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CD,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pita </a:t>
            </a:r>
            <a:r>
              <a:rPr lang="en-US" dirty="0" err="1" smtClean="0"/>
              <a:t>kaset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mengkategorikannya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?</a:t>
            </a:r>
            <a:endParaRPr lang="en-US" sz="2400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item-item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rak</a:t>
            </a:r>
            <a:r>
              <a:rPr lang="en-US" dirty="0" smtClean="0"/>
              <a:t>?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POLITIK INTERNAL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0"/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1"/>
            <a:r>
              <a:rPr lang="en-US" sz="3200" dirty="0" err="1" smtClean="0"/>
              <a:t>Misalkan</a:t>
            </a:r>
            <a:r>
              <a:rPr lang="en-US" sz="3200" dirty="0" smtClean="0"/>
              <a:t> </a:t>
            </a:r>
            <a:r>
              <a:rPr lang="en-US" sz="3200" dirty="0" err="1" smtClean="0"/>
              <a:t>isteri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Tn.X</a:t>
            </a:r>
            <a:r>
              <a:rPr lang="en-US" sz="3200" dirty="0" smtClean="0"/>
              <a:t> </a:t>
            </a:r>
            <a:r>
              <a:rPr lang="en-US" sz="3200" dirty="0" err="1" smtClean="0"/>
              <a:t>dikritik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reporter </a:t>
            </a:r>
            <a:r>
              <a:rPr lang="en-US" sz="3200" dirty="0" err="1" smtClean="0"/>
              <a:t>dari</a:t>
            </a:r>
            <a:r>
              <a:rPr lang="en-US" sz="3200" dirty="0" smtClean="0"/>
              <a:t> Perusahaan Y. Tn. X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bantuan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Y.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dampaknya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penyiaran</a:t>
            </a:r>
            <a:r>
              <a:rPr lang="en-US" sz="3200" dirty="0" smtClean="0"/>
              <a:t> </a:t>
            </a:r>
            <a:r>
              <a:rPr lang="en-US" sz="3200" dirty="0" err="1" smtClean="0"/>
              <a:t>berita</a:t>
            </a:r>
            <a:r>
              <a:rPr lang="en-US" sz="3200" dirty="0" smtClean="0"/>
              <a:t> 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POLITIK INTERNAL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reviewer film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Perusahaan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teater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musisi</a:t>
            </a:r>
            <a:r>
              <a:rPr lang="en-US" dirty="0" smtClean="0"/>
              <a:t>, even </a:t>
            </a:r>
            <a:r>
              <a:rPr lang="en-US" dirty="0" err="1" smtClean="0"/>
              <a:t>olahraga</a:t>
            </a:r>
            <a:r>
              <a:rPr lang="en-US" dirty="0" smtClean="0"/>
              <a:t>, film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review </a:t>
            </a:r>
            <a:r>
              <a:rPr lang="en-US" dirty="0" err="1" smtClean="0"/>
              <a:t>pada</a:t>
            </a:r>
            <a:r>
              <a:rPr lang="en-US" dirty="0" smtClean="0"/>
              <a:t> web.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review film </a:t>
            </a:r>
            <a:r>
              <a:rPr lang="en-US" dirty="0" err="1" smtClean="0"/>
              <a:t>tersebut</a:t>
            </a:r>
            <a:r>
              <a:rPr lang="id-ID" dirty="0" smtClean="0"/>
              <a:t> ketika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err="1" smtClean="0"/>
              <a:t>itus</a:t>
            </a:r>
            <a:r>
              <a:rPr lang="en-US" dirty="0" smtClean="0"/>
              <a:t> web?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2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TERIMA KASIH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APAKAH ARSITEKTUR INFORMASI?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b="1" dirty="0"/>
              <a:t>Arsitektur informasi</a:t>
            </a:r>
            <a:r>
              <a:rPr lang="id-ID" sz="3600" dirty="0"/>
              <a:t> (sering disingkat IA, </a:t>
            </a:r>
            <a:r>
              <a:rPr lang="id-ID" sz="3600" i="1" dirty="0"/>
              <a:t>information architecture</a:t>
            </a:r>
            <a:r>
              <a:rPr lang="id-ID" sz="3600" dirty="0"/>
              <a:t>) adalah seni menggambarkan </a:t>
            </a:r>
            <a:r>
              <a:rPr lang="id-ID" sz="3600" dirty="0" smtClean="0"/>
              <a:t>suatu model</a:t>
            </a:r>
            <a:r>
              <a:rPr lang="id-ID" sz="3600" dirty="0"/>
              <a:t> </a:t>
            </a:r>
            <a:r>
              <a:rPr lang="id-ID" sz="3600" dirty="0" smtClean="0"/>
              <a:t>atau</a:t>
            </a:r>
            <a:r>
              <a:rPr lang="id-ID" sz="3600" dirty="0"/>
              <a:t> </a:t>
            </a:r>
            <a:r>
              <a:rPr lang="id-ID" sz="3600" dirty="0" smtClean="0"/>
              <a:t>konsep</a:t>
            </a:r>
            <a:r>
              <a:rPr lang="id-ID" sz="3600" dirty="0"/>
              <a:t> </a:t>
            </a:r>
            <a:r>
              <a:rPr lang="id-ID" sz="3600" dirty="0" smtClean="0"/>
              <a:t>informasi</a:t>
            </a:r>
            <a:r>
              <a:rPr lang="id-ID" sz="3600" dirty="0"/>
              <a:t> yang digunakan dalam aktivitas-aktivitas yang membutuhkan detail eksplisit dari suatu sistem </a:t>
            </a:r>
            <a:r>
              <a:rPr lang="id-ID" sz="3600" dirty="0" smtClean="0"/>
              <a:t>kompleks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APAKAH ARSITEKTUR INFORMASI?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Contoh </a:t>
            </a:r>
            <a:r>
              <a:rPr lang="id-ID" dirty="0"/>
              <a:t>aktivitas tersebut adalah </a:t>
            </a:r>
            <a:r>
              <a:rPr lang="id-ID" dirty="0" smtClean="0"/>
              <a:t>sistem pustaka </a:t>
            </a:r>
            <a:r>
              <a:rPr lang="id-ID" dirty="0"/>
              <a:t>pemrograman, sistem manajemen isi, pengembangan web,interaksi pengguna, pengembangan basis </a:t>
            </a:r>
            <a:r>
              <a:rPr lang="id-ID" dirty="0" smtClean="0"/>
              <a:t>data, pemrograman, penulisan </a:t>
            </a:r>
            <a:r>
              <a:rPr lang="id-ID" dirty="0"/>
              <a:t>teknis, arsitektur perusahaan, dan desain perangkat lunak sistem </a:t>
            </a:r>
            <a:r>
              <a:rPr lang="id-ID" dirty="0" smtClean="0"/>
              <a:t>kritis</a:t>
            </a:r>
          </a:p>
          <a:p>
            <a:r>
              <a:rPr lang="id-ID" dirty="0" smtClean="0"/>
              <a:t>Istilah </a:t>
            </a:r>
            <a:r>
              <a:rPr lang="id-ID" dirty="0"/>
              <a:t>ini diperkenalkan pertama kali pada tahun 1975 oleh Richard Saul Wurman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ARSITEKTUR INFORMASI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en-US" dirty="0" smtClean="0"/>
              <a:t>The art and science of </a:t>
            </a:r>
            <a:r>
              <a:rPr lang="en-US" dirty="0" smtClean="0">
                <a:solidFill>
                  <a:srgbClr val="7030A0"/>
                </a:solidFill>
              </a:rPr>
              <a:t>organizing and labeling data </a:t>
            </a:r>
            <a:r>
              <a:rPr lang="en-US" dirty="0" smtClean="0"/>
              <a:t>including: websites, intranets, online communities, software, books and other mediums of information, to develop usability and structural aesthetics</a:t>
            </a:r>
          </a:p>
          <a:p>
            <a:r>
              <a:rPr lang="en-US" dirty="0" smtClean="0"/>
              <a:t>An emerging discipline and community of practice focused on </a:t>
            </a:r>
            <a:r>
              <a:rPr lang="en-US" dirty="0" smtClean="0">
                <a:solidFill>
                  <a:srgbClr val="7030A0"/>
                </a:solidFill>
              </a:rPr>
              <a:t>bringing together principles of design and architecture</a:t>
            </a:r>
            <a:r>
              <a:rPr lang="en-US" dirty="0" smtClean="0"/>
              <a:t>, primarily to the digital landscape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mtClean="0"/>
              <a:t>ARS</a:t>
            </a:r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Modul-1: Pengertian Arsitektur Informasi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F209ECB-CE2D-4857-94DA-F33B33CB796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ARSITEKTUR INFORMASI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It involves </a:t>
            </a:r>
            <a:r>
              <a:rPr lang="en-US" sz="4000" dirty="0" smtClean="0">
                <a:solidFill>
                  <a:srgbClr val="7030A0"/>
                </a:solidFill>
              </a:rPr>
              <a:t>a model or concept of information </a:t>
            </a:r>
            <a:r>
              <a:rPr lang="en-US" sz="4000" dirty="0" smtClean="0"/>
              <a:t>which is used and applied to activities that require explicit details of complex information systems</a:t>
            </a:r>
          </a:p>
          <a:p>
            <a:r>
              <a:rPr lang="en-US" sz="4000" dirty="0" smtClean="0"/>
              <a:t>These activities include </a:t>
            </a:r>
            <a:r>
              <a:rPr lang="en-US" sz="4000" dirty="0" smtClean="0">
                <a:solidFill>
                  <a:srgbClr val="7030A0"/>
                </a:solidFill>
              </a:rPr>
              <a:t>library systems and database development</a:t>
            </a:r>
            <a:endParaRPr lang="en-US" sz="4000" u="sng" dirty="0" smtClean="0">
              <a:solidFill>
                <a:srgbClr val="7030A0"/>
              </a:solidFill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mtClean="0"/>
              <a:t>ARS</a:t>
            </a:r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Modul-1: Pengertian Arsitektur Informasi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F209ECB-CE2D-4857-94DA-F33B33CB796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19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USABILITY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Usability is a </a:t>
            </a:r>
            <a:r>
              <a:rPr lang="en-US" sz="4000" b="1" dirty="0"/>
              <a:t>quality attribute </a:t>
            </a:r>
            <a:r>
              <a:rPr lang="en-US" sz="4000" dirty="0"/>
              <a:t>that assesses how easy user interfaces are to </a:t>
            </a:r>
            <a:r>
              <a:rPr lang="en-US" sz="4000" dirty="0" smtClean="0"/>
              <a:t>use</a:t>
            </a:r>
            <a:endParaRPr lang="id-ID" sz="4000" smtClean="0"/>
          </a:p>
          <a:p>
            <a:r>
              <a:rPr lang="en-US" sz="4000" smtClean="0"/>
              <a:t>The </a:t>
            </a:r>
            <a:r>
              <a:rPr lang="en-US" sz="4000" dirty="0"/>
              <a:t>word "usability" also refers to methods for improving ease-of-use during the design process.</a:t>
            </a:r>
          </a:p>
          <a:p>
            <a:endParaRPr lang="id-ID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 QUALITY COMPONENTS</a:t>
            </a:r>
            <a:r>
              <a:rPr lang="id-ID" dirty="0" smtClean="0">
                <a:solidFill>
                  <a:srgbClr val="7030A0"/>
                </a:solidFill>
              </a:rPr>
              <a:t> OF USABILITY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Learnability</a:t>
            </a:r>
            <a:r>
              <a:rPr lang="en-US" sz="3600" dirty="0"/>
              <a:t>: How easy is it for users to accomplish basic tasks the first time they encounter the design?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Efficiency</a:t>
            </a:r>
            <a:r>
              <a:rPr lang="en-US" sz="3600" dirty="0"/>
              <a:t>: Once users have learned the design, how quickly can they perform tasks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 QUALITY COMPONENTS</a:t>
            </a:r>
            <a:r>
              <a:rPr lang="id-ID" dirty="0" smtClean="0">
                <a:solidFill>
                  <a:srgbClr val="7030A0"/>
                </a:solidFill>
              </a:rPr>
              <a:t> OF USABILITY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Memorability</a:t>
            </a:r>
            <a:r>
              <a:rPr lang="en-US" dirty="0"/>
              <a:t>: When users return to the design after a period of not using it, how easily can they reestablish proficiency?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Errors</a:t>
            </a:r>
            <a:r>
              <a:rPr lang="en-US" dirty="0"/>
              <a:t>: How many errors do users make, how severe are these errors, and how easily can they recover from the errors?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Satisfaction</a:t>
            </a:r>
            <a:r>
              <a:rPr lang="en-US" dirty="0"/>
              <a:t>: How pleasant is it to use the design?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881</Words>
  <Application>Microsoft Office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PENGERTIAN ARSITEKTUR INFORMASI</vt:lpstr>
      <vt:lpstr>APAKAH ARSITEKTUR INFORMASI?</vt:lpstr>
      <vt:lpstr>APAKAH ARSITEKTUR INFORMASI?</vt:lpstr>
      <vt:lpstr>APAKAH ARSITEKTUR INFORMASI?</vt:lpstr>
      <vt:lpstr>ARSITEKTUR INFORMASI</vt:lpstr>
      <vt:lpstr>ARSITEKTUR INFORMASI</vt:lpstr>
      <vt:lpstr>USABILITY</vt:lpstr>
      <vt:lpstr>5 QUALITY COMPONENTS OF USABILITY</vt:lpstr>
      <vt:lpstr>5 QUALITY COMPONENTS OF USABILITY</vt:lpstr>
      <vt:lpstr>LABEL</vt:lpstr>
      <vt:lpstr>LABEL</vt:lpstr>
      <vt:lpstr>LABEL</vt:lpstr>
      <vt:lpstr>CONTOH PERPUSTAKAAN</vt:lpstr>
      <vt:lpstr>BUKU TEKS</vt:lpstr>
      <vt:lpstr>GALERI SENI</vt:lpstr>
      <vt:lpstr>KESULITAN KLASIFIKASI</vt:lpstr>
      <vt:lpstr>PERBEDAAN PERSPEKTIF</vt:lpstr>
      <vt:lpstr>PERBEDAAN PERSPEKTIF</vt:lpstr>
      <vt:lpstr>APA YANG HARUS DITANYA ARSITEK INFORMASI?</vt:lpstr>
      <vt:lpstr> KEMENDUAAN (AMBIGUITAS)</vt:lpstr>
      <vt:lpstr>KEMAJEMUKAN (HETEROGENITAS)</vt:lpstr>
      <vt:lpstr>POLITIK INTERNAL</vt:lpstr>
      <vt:lpstr>POLITIK INTERNAL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Ridwan Siregar</dc:creator>
  <cp:lastModifiedBy>Aspire</cp:lastModifiedBy>
  <cp:revision>38</cp:revision>
  <dcterms:created xsi:type="dcterms:W3CDTF">2006-08-16T00:00:00Z</dcterms:created>
  <dcterms:modified xsi:type="dcterms:W3CDTF">2015-04-11T10:58:50Z</dcterms:modified>
</cp:coreProperties>
</file>