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79" r:id="rId3"/>
    <p:sldId id="278" r:id="rId4"/>
    <p:sldId id="280" r:id="rId5"/>
    <p:sldId id="281" r:id="rId6"/>
    <p:sldId id="257" r:id="rId7"/>
    <p:sldId id="282" r:id="rId8"/>
    <p:sldId id="259" r:id="rId9"/>
    <p:sldId id="258" r:id="rId10"/>
    <p:sldId id="283" r:id="rId11"/>
    <p:sldId id="284" r:id="rId12"/>
    <p:sldId id="285" r:id="rId13"/>
    <p:sldId id="286" r:id="rId14"/>
    <p:sldId id="261" r:id="rId15"/>
    <p:sldId id="287" r:id="rId16"/>
    <p:sldId id="288" r:id="rId17"/>
    <p:sldId id="260" r:id="rId18"/>
    <p:sldId id="262" r:id="rId19"/>
    <p:sldId id="289" r:id="rId20"/>
    <p:sldId id="290" r:id="rId21"/>
    <p:sldId id="264" r:id="rId22"/>
    <p:sldId id="269" r:id="rId23"/>
    <p:sldId id="265" r:id="rId24"/>
    <p:sldId id="268" r:id="rId25"/>
    <p:sldId id="266" r:id="rId26"/>
    <p:sldId id="26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6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88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FB65B8-107D-4856-B4D4-8062D89F10A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AF0AB19-28E1-45EB-9F8B-2F21C1DBDCC4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KONTEKS</a:t>
          </a:r>
          <a:endParaRPr lang="en-US" dirty="0">
            <a:solidFill>
              <a:srgbClr val="C00000"/>
            </a:solidFill>
          </a:endParaRPr>
        </a:p>
      </dgm:t>
    </dgm:pt>
    <dgm:pt modelId="{BD5A1A63-CB30-433D-86F1-8B75E0C4EBD6}" type="parTrans" cxnId="{6BF52BA5-8189-47AA-856E-4A2BB2C5BD5C}">
      <dgm:prSet/>
      <dgm:spPr/>
      <dgm:t>
        <a:bodyPr/>
        <a:lstStyle/>
        <a:p>
          <a:endParaRPr lang="en-US"/>
        </a:p>
      </dgm:t>
    </dgm:pt>
    <dgm:pt modelId="{ECC18FC6-8353-406D-B59F-DB5E29296C76}" type="sibTrans" cxnId="{6BF52BA5-8189-47AA-856E-4A2BB2C5BD5C}">
      <dgm:prSet/>
      <dgm:spPr/>
      <dgm:t>
        <a:bodyPr/>
        <a:lstStyle/>
        <a:p>
          <a:endParaRPr lang="en-US"/>
        </a:p>
      </dgm:t>
    </dgm:pt>
    <dgm:pt modelId="{EB688087-0160-4A15-AB4A-9DFB5F2002A0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PENGGUNA</a:t>
          </a:r>
          <a:endParaRPr lang="en-US" dirty="0">
            <a:solidFill>
              <a:srgbClr val="C00000"/>
            </a:solidFill>
          </a:endParaRPr>
        </a:p>
      </dgm:t>
    </dgm:pt>
    <dgm:pt modelId="{A77078BB-5A47-4269-A8B2-605A77CE2170}" type="parTrans" cxnId="{323E07C4-9F20-45CB-9BE6-A2BACC221978}">
      <dgm:prSet/>
      <dgm:spPr/>
      <dgm:t>
        <a:bodyPr/>
        <a:lstStyle/>
        <a:p>
          <a:endParaRPr lang="en-US"/>
        </a:p>
      </dgm:t>
    </dgm:pt>
    <dgm:pt modelId="{B4FB9658-BFE1-47FA-AA21-EE0896F455FE}" type="sibTrans" cxnId="{323E07C4-9F20-45CB-9BE6-A2BACC221978}">
      <dgm:prSet/>
      <dgm:spPr/>
      <dgm:t>
        <a:bodyPr/>
        <a:lstStyle/>
        <a:p>
          <a:endParaRPr lang="en-US"/>
        </a:p>
      </dgm:t>
    </dgm:pt>
    <dgm:pt modelId="{0033CFC9-9B19-4A6F-AD03-484944EC27E8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KONTEN</a:t>
          </a:r>
          <a:endParaRPr lang="en-US" dirty="0">
            <a:solidFill>
              <a:srgbClr val="C00000"/>
            </a:solidFill>
          </a:endParaRPr>
        </a:p>
      </dgm:t>
    </dgm:pt>
    <dgm:pt modelId="{0AA317F7-C016-45AA-9E43-0C479E6F3DA3}" type="parTrans" cxnId="{32AB9C41-73EC-4E79-A782-5C21E4642BFE}">
      <dgm:prSet/>
      <dgm:spPr/>
      <dgm:t>
        <a:bodyPr/>
        <a:lstStyle/>
        <a:p>
          <a:endParaRPr lang="en-US"/>
        </a:p>
      </dgm:t>
    </dgm:pt>
    <dgm:pt modelId="{BFAAF523-1828-4EE3-B536-493429D8B81A}" type="sibTrans" cxnId="{32AB9C41-73EC-4E79-A782-5C21E4642BFE}">
      <dgm:prSet/>
      <dgm:spPr/>
      <dgm:t>
        <a:bodyPr/>
        <a:lstStyle/>
        <a:p>
          <a:endParaRPr lang="en-US"/>
        </a:p>
      </dgm:t>
    </dgm:pt>
    <dgm:pt modelId="{3ACA1878-6996-4411-AB10-660DB818F22F}" type="pres">
      <dgm:prSet presAssocID="{D4FB65B8-107D-4856-B4D4-8062D89F10AA}" presName="compositeShape" presStyleCnt="0">
        <dgm:presLayoutVars>
          <dgm:chMax val="7"/>
          <dgm:dir/>
          <dgm:resizeHandles val="exact"/>
        </dgm:presLayoutVars>
      </dgm:prSet>
      <dgm:spPr/>
    </dgm:pt>
    <dgm:pt modelId="{E164E335-2F05-4E88-9B58-FDE956B031B5}" type="pres">
      <dgm:prSet presAssocID="{BAF0AB19-28E1-45EB-9F8B-2F21C1DBDCC4}" presName="circ1" presStyleLbl="vennNode1" presStyleIdx="0" presStyleCnt="3"/>
      <dgm:spPr/>
      <dgm:t>
        <a:bodyPr/>
        <a:lstStyle/>
        <a:p>
          <a:endParaRPr lang="en-US"/>
        </a:p>
      </dgm:t>
    </dgm:pt>
    <dgm:pt modelId="{AE2E4067-D9AA-46C3-B7B9-2B4B2F267BA5}" type="pres">
      <dgm:prSet presAssocID="{BAF0AB19-28E1-45EB-9F8B-2F21C1DBDCC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8E288-DD53-4285-A562-EC9FF4D5B306}" type="pres">
      <dgm:prSet presAssocID="{EB688087-0160-4A15-AB4A-9DFB5F2002A0}" presName="circ2" presStyleLbl="vennNode1" presStyleIdx="1" presStyleCnt="3"/>
      <dgm:spPr/>
      <dgm:t>
        <a:bodyPr/>
        <a:lstStyle/>
        <a:p>
          <a:endParaRPr lang="en-US"/>
        </a:p>
      </dgm:t>
    </dgm:pt>
    <dgm:pt modelId="{225D8FAE-F517-49A8-94B5-11750E571C56}" type="pres">
      <dgm:prSet presAssocID="{EB688087-0160-4A15-AB4A-9DFB5F2002A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3915E-C72F-44A1-87A6-BA9C2446EF43}" type="pres">
      <dgm:prSet presAssocID="{0033CFC9-9B19-4A6F-AD03-484944EC27E8}" presName="circ3" presStyleLbl="vennNode1" presStyleIdx="2" presStyleCnt="3"/>
      <dgm:spPr/>
      <dgm:t>
        <a:bodyPr/>
        <a:lstStyle/>
        <a:p>
          <a:endParaRPr lang="en-US"/>
        </a:p>
      </dgm:t>
    </dgm:pt>
    <dgm:pt modelId="{A0758B6F-1949-4BB8-86E2-F9793F535671}" type="pres">
      <dgm:prSet presAssocID="{0033CFC9-9B19-4A6F-AD03-484944EC27E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3C8E13-ACF3-485B-A403-20988D51F902}" type="presOf" srcId="{0033CFC9-9B19-4A6F-AD03-484944EC27E8}" destId="{A0758B6F-1949-4BB8-86E2-F9793F535671}" srcOrd="1" destOrd="0" presId="urn:microsoft.com/office/officeart/2005/8/layout/venn1"/>
    <dgm:cxn modelId="{F2F9FC3B-FCDA-4CB1-8D0D-E0DEA05C15B3}" type="presOf" srcId="{EB688087-0160-4A15-AB4A-9DFB5F2002A0}" destId="{0458E288-DD53-4285-A562-EC9FF4D5B306}" srcOrd="0" destOrd="0" presId="urn:microsoft.com/office/officeart/2005/8/layout/venn1"/>
    <dgm:cxn modelId="{32AB9C41-73EC-4E79-A782-5C21E4642BFE}" srcId="{D4FB65B8-107D-4856-B4D4-8062D89F10AA}" destId="{0033CFC9-9B19-4A6F-AD03-484944EC27E8}" srcOrd="2" destOrd="0" parTransId="{0AA317F7-C016-45AA-9E43-0C479E6F3DA3}" sibTransId="{BFAAF523-1828-4EE3-B536-493429D8B81A}"/>
    <dgm:cxn modelId="{6BF52BA5-8189-47AA-856E-4A2BB2C5BD5C}" srcId="{D4FB65B8-107D-4856-B4D4-8062D89F10AA}" destId="{BAF0AB19-28E1-45EB-9F8B-2F21C1DBDCC4}" srcOrd="0" destOrd="0" parTransId="{BD5A1A63-CB30-433D-86F1-8B75E0C4EBD6}" sibTransId="{ECC18FC6-8353-406D-B59F-DB5E29296C76}"/>
    <dgm:cxn modelId="{6BC14C44-DA80-4D5D-88F6-AB2950BA685C}" type="presOf" srcId="{BAF0AB19-28E1-45EB-9F8B-2F21C1DBDCC4}" destId="{AE2E4067-D9AA-46C3-B7B9-2B4B2F267BA5}" srcOrd="1" destOrd="0" presId="urn:microsoft.com/office/officeart/2005/8/layout/venn1"/>
    <dgm:cxn modelId="{323E07C4-9F20-45CB-9BE6-A2BACC221978}" srcId="{D4FB65B8-107D-4856-B4D4-8062D89F10AA}" destId="{EB688087-0160-4A15-AB4A-9DFB5F2002A0}" srcOrd="1" destOrd="0" parTransId="{A77078BB-5A47-4269-A8B2-605A77CE2170}" sibTransId="{B4FB9658-BFE1-47FA-AA21-EE0896F455FE}"/>
    <dgm:cxn modelId="{FA12A57A-98FA-49A9-8A9C-EC14F765FF30}" type="presOf" srcId="{EB688087-0160-4A15-AB4A-9DFB5F2002A0}" destId="{225D8FAE-F517-49A8-94B5-11750E571C56}" srcOrd="1" destOrd="0" presId="urn:microsoft.com/office/officeart/2005/8/layout/venn1"/>
    <dgm:cxn modelId="{617DA429-D68B-4D03-B343-36FE59B76DAF}" type="presOf" srcId="{0033CFC9-9B19-4A6F-AD03-484944EC27E8}" destId="{3E13915E-C72F-44A1-87A6-BA9C2446EF43}" srcOrd="0" destOrd="0" presId="urn:microsoft.com/office/officeart/2005/8/layout/venn1"/>
    <dgm:cxn modelId="{E07CB11B-7046-4A57-8F43-7AE7F62F5DEC}" type="presOf" srcId="{D4FB65B8-107D-4856-B4D4-8062D89F10AA}" destId="{3ACA1878-6996-4411-AB10-660DB818F22F}" srcOrd="0" destOrd="0" presId="urn:microsoft.com/office/officeart/2005/8/layout/venn1"/>
    <dgm:cxn modelId="{D67BE73B-CF2D-4639-A3A1-B9DEB8C68D77}" type="presOf" srcId="{BAF0AB19-28E1-45EB-9F8B-2F21C1DBDCC4}" destId="{E164E335-2F05-4E88-9B58-FDE956B031B5}" srcOrd="0" destOrd="0" presId="urn:microsoft.com/office/officeart/2005/8/layout/venn1"/>
    <dgm:cxn modelId="{037FEFD4-148A-45CA-B65C-28E5AFF12B26}" type="presParOf" srcId="{3ACA1878-6996-4411-AB10-660DB818F22F}" destId="{E164E335-2F05-4E88-9B58-FDE956B031B5}" srcOrd="0" destOrd="0" presId="urn:microsoft.com/office/officeart/2005/8/layout/venn1"/>
    <dgm:cxn modelId="{E15A105E-388F-4962-B7DA-1FC3748FBB82}" type="presParOf" srcId="{3ACA1878-6996-4411-AB10-660DB818F22F}" destId="{AE2E4067-D9AA-46C3-B7B9-2B4B2F267BA5}" srcOrd="1" destOrd="0" presId="urn:microsoft.com/office/officeart/2005/8/layout/venn1"/>
    <dgm:cxn modelId="{AA45D34A-112C-4361-8AE4-C01A037BCC2D}" type="presParOf" srcId="{3ACA1878-6996-4411-AB10-660DB818F22F}" destId="{0458E288-DD53-4285-A562-EC9FF4D5B306}" srcOrd="2" destOrd="0" presId="urn:microsoft.com/office/officeart/2005/8/layout/venn1"/>
    <dgm:cxn modelId="{7BE39FD2-D180-4179-8CF2-972AAEC378D7}" type="presParOf" srcId="{3ACA1878-6996-4411-AB10-660DB818F22F}" destId="{225D8FAE-F517-49A8-94B5-11750E571C56}" srcOrd="3" destOrd="0" presId="urn:microsoft.com/office/officeart/2005/8/layout/venn1"/>
    <dgm:cxn modelId="{5315F4FB-B61F-4CC0-A9C8-4D9D50A481C3}" type="presParOf" srcId="{3ACA1878-6996-4411-AB10-660DB818F22F}" destId="{3E13915E-C72F-44A1-87A6-BA9C2446EF43}" srcOrd="4" destOrd="0" presId="urn:microsoft.com/office/officeart/2005/8/layout/venn1"/>
    <dgm:cxn modelId="{2655FE79-AB77-4024-91A6-D2D59CA9E1CC}" type="presParOf" srcId="{3ACA1878-6996-4411-AB10-660DB818F22F}" destId="{A0758B6F-1949-4BB8-86E2-F9793F53567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DF622-AE62-4B30-9BF1-7B8A82BB5A76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28A97-D277-4BA5-A3EB-CBE8ABB1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73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Modul-2: Pengalaman Pengguna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Modul-2: Pengalaman Pengguna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Modul-2: Pengalaman Pengguna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Modul-2: Pengalaman Pengguna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Modul-2: Pengalaman Pengguna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Modul-2: Pengalaman Pengguna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Modul-2: Pengalaman Pengguna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Modul-2: Pengalaman Pengguna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Modul-2: Pengalaman Pengguna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Modul-2: Pengalaman Pengguna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Modul-2: Pengalaman Pengguna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Modul-2: Pengalaman Pengguna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PENGALAMAN PENGGUNA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A. </a:t>
            </a:r>
            <a:r>
              <a:rPr lang="en-US" sz="2400" dirty="0" err="1" smtClean="0"/>
              <a:t>Ridwan</a:t>
            </a:r>
            <a:r>
              <a:rPr lang="en-US" sz="2400" dirty="0" smtClean="0"/>
              <a:t> </a:t>
            </a:r>
            <a:r>
              <a:rPr lang="en-US" sz="2400" dirty="0" err="1" smtClean="0"/>
              <a:t>Siregar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>
                <a:solidFill>
                  <a:srgbClr val="0070C0"/>
                </a:solidFill>
              </a:rPr>
              <a:t>KEBUTUHAN INFORMASI</a:t>
            </a:r>
            <a:endParaRPr lang="id-ID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d-ID" dirty="0" smtClean="0"/>
              <a:t>Ketika berupaya memuaskan kebutuhan informasi, kita mencari ide dan konsep yang memberitahukan dan membantu kita untuk membuat keputusan, dengan strategi: 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known-item </a:t>
            </a:r>
            <a:r>
              <a:rPr lang="en-US" b="1" dirty="0">
                <a:solidFill>
                  <a:srgbClr val="C00000"/>
                </a:solidFill>
              </a:rPr>
              <a:t>seeking</a:t>
            </a:r>
            <a:r>
              <a:rPr lang="en-US" dirty="0"/>
              <a:t> - </a:t>
            </a:r>
            <a:r>
              <a:rPr lang="id-ID" dirty="0" smtClean="0"/>
              <a:t>jika anda tahu apa yang anda cari, apa sebutannya, dan di mana bisa menemukannya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exploratory seeking</a:t>
            </a:r>
            <a:r>
              <a:rPr lang="en-US" dirty="0" smtClean="0"/>
              <a:t> - </a:t>
            </a:r>
            <a:r>
              <a:rPr lang="id-ID" dirty="0" smtClean="0"/>
              <a:t>jika anda tidak yakin betul apa yang anda cari dan anda mencari tahu/mempelajari sesuatu dari proses pencarian dan lihat-lihat (</a:t>
            </a:r>
            <a:r>
              <a:rPr lang="en-US" dirty="0" smtClean="0"/>
              <a:t>browsing</a:t>
            </a:r>
            <a:r>
              <a:rPr lang="id-ID" dirty="0" smtClean="0"/>
              <a:t>)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exhaustive search</a:t>
            </a:r>
            <a:r>
              <a:rPr lang="en-US" dirty="0" smtClean="0"/>
              <a:t> - </a:t>
            </a:r>
            <a:r>
              <a:rPr lang="id-ID" dirty="0" smtClean="0"/>
              <a:t>jika anda mencari segala sesuatu tentang subyek yang spesifik</a:t>
            </a:r>
            <a:endParaRPr lang="en-US" dirty="0" smtClean="0"/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Modul-2: Pengalaman Pengguna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8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>
                <a:solidFill>
                  <a:srgbClr val="0070C0"/>
                </a:solidFill>
              </a:rPr>
              <a:t>PERILAKU PENCARIAN INFORMASI</a:t>
            </a:r>
            <a:endParaRPr lang="id-ID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>
                <a:solidFill>
                  <a:srgbClr val="C00000"/>
                </a:solidFill>
              </a:rPr>
              <a:t>Mencari, melihat-lihat, dan bertanya </a:t>
            </a:r>
            <a:r>
              <a:rPr lang="id-ID" dirty="0" smtClean="0"/>
              <a:t>adalah cara-cara yang kita gunakan untuk mendapatkan informasi (basic building blocks)</a:t>
            </a:r>
          </a:p>
          <a:p>
            <a:r>
              <a:rPr lang="id-ID" dirty="0" smtClean="0"/>
              <a:t>Pada saat yang bersamaan, kita juga menggunakan proses integrasi dan pengulangan untuk memperdalam pengalaman</a:t>
            </a:r>
          </a:p>
          <a:p>
            <a:r>
              <a:rPr lang="id-ID" dirty="0" smtClean="0"/>
              <a:t>Kita sering mengintegrasikan melihat-lihat, mencari, dan bertanya dengan banyak pengulangan sebelum mengumpulkan serangkaian hasil yang lengkap</a:t>
            </a:r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Modul-2: Pengalaman Pengguna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2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0070C0"/>
                </a:solidFill>
              </a:rPr>
              <a:t>PENDEKATAN PENCARIAN </a:t>
            </a:r>
            <a:r>
              <a:rPr lang="id-ID" dirty="0">
                <a:solidFill>
                  <a:srgbClr val="0070C0"/>
                </a:solidFill>
              </a:rPr>
              <a:t>INFORMASI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Berry-Picking Model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id-ID" dirty="0" smtClean="0"/>
              <a:t>(dikembangkan oleh </a:t>
            </a:r>
            <a:r>
              <a:rPr lang="en-US" dirty="0" smtClean="0"/>
              <a:t>Dr</a:t>
            </a:r>
            <a:r>
              <a:rPr lang="en-US" dirty="0"/>
              <a:t>. Marcia </a:t>
            </a:r>
            <a:r>
              <a:rPr lang="en-US" dirty="0" smtClean="0"/>
              <a:t>Bates</a:t>
            </a:r>
            <a:r>
              <a:rPr lang="id-ID" dirty="0" smtClean="0"/>
              <a:t>, </a:t>
            </a:r>
            <a:r>
              <a:rPr lang="en-US" dirty="0" smtClean="0"/>
              <a:t>1989</a:t>
            </a:r>
            <a:r>
              <a:rPr lang="id-ID" dirty="0" smtClean="0"/>
              <a:t>)</a:t>
            </a:r>
          </a:p>
          <a:p>
            <a:r>
              <a:rPr lang="id-ID" dirty="0" smtClean="0"/>
              <a:t>Dalam model ini pengguna memulai dengan </a:t>
            </a:r>
          </a:p>
          <a:p>
            <a:pPr lvl="1"/>
            <a:r>
              <a:rPr lang="id-ID" dirty="0" smtClean="0"/>
              <a:t>Suatu kebutuhan informasi</a:t>
            </a:r>
          </a:p>
          <a:p>
            <a:pPr lvl="1"/>
            <a:r>
              <a:rPr lang="id-ID" dirty="0" smtClean="0"/>
              <a:t>Memformulasikan pertanyaan </a:t>
            </a:r>
            <a:r>
              <a:rPr lang="en-US" dirty="0" smtClean="0"/>
              <a:t>(</a:t>
            </a:r>
            <a:r>
              <a:rPr lang="en-US" dirty="0"/>
              <a:t>query</a:t>
            </a:r>
            <a:r>
              <a:rPr lang="en-US" dirty="0" smtClean="0"/>
              <a:t>)</a:t>
            </a:r>
            <a:endParaRPr lang="id-ID" dirty="0" smtClean="0"/>
          </a:p>
          <a:p>
            <a:pPr lvl="1"/>
            <a:r>
              <a:rPr lang="id-ID" dirty="0" smtClean="0"/>
              <a:t>Berpindah melalui suatu sistem informasi sambil mengambil potongan informasi (buah arbei</a:t>
            </a:r>
            <a:r>
              <a:rPr lang="en-US" dirty="0" smtClean="0"/>
              <a:t>) </a:t>
            </a:r>
            <a:r>
              <a:rPr lang="id-ID" dirty="0" smtClean="0"/>
              <a:t>di sepanjang jalan</a:t>
            </a:r>
          </a:p>
          <a:p>
            <a:pPr lvl="1"/>
            <a:r>
              <a:rPr lang="id-ID" dirty="0" smtClean="0"/>
              <a:t>Dalam perjalanannya, mereka memodifikasi pertanyaan dan mempelajari lebih banyak tentang apa yang mereka inginkan dan informasi apa yang tersedia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Modul-2: Pengalaman Pengguna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6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PENDEKATAN PENCARIAN </a:t>
            </a:r>
            <a:r>
              <a:rPr lang="id-ID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INFORMASI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Pearl-Growing Model</a:t>
            </a:r>
            <a:endParaRPr lang="id-ID" dirty="0" smtClean="0">
              <a:solidFill>
                <a:srgbClr val="C00000"/>
              </a:solidFill>
            </a:endParaRPr>
          </a:p>
          <a:p>
            <a:r>
              <a:rPr lang="id-ID" dirty="0" smtClean="0"/>
              <a:t>Dalam model ini, pengguna mulai dengan</a:t>
            </a:r>
          </a:p>
          <a:p>
            <a:pPr lvl="1"/>
            <a:r>
              <a:rPr lang="id-ID" dirty="0" smtClean="0"/>
              <a:t>Satu atau beberapa dokumen yang benar-benar tepat (mutiara)  dan kemudian mencari yang lainnnya yang serupa</a:t>
            </a:r>
          </a:p>
          <a:p>
            <a:pPr lvl="1"/>
            <a:r>
              <a:rPr lang="id-ID" dirty="0" smtClean="0"/>
              <a:t>Mereka menggunakan perangkat penelusuran untuk mendapatkan dokumen yang serupa</a:t>
            </a:r>
          </a:p>
          <a:p>
            <a:r>
              <a:rPr lang="id-ID" dirty="0" smtClean="0"/>
              <a:t>Mahasiswa sering menggunakan cara ini dalam proses pembuatan karya tulis, menemukan satu artikel dan melihat pada sitasi atau daftar pustakanya</a:t>
            </a:r>
            <a:endParaRPr lang="en-US" dirty="0"/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Modul-2: Pengalaman Pengguna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4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70C0"/>
                </a:solidFill>
              </a:rPr>
              <a:t>5 BIDANG UX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9652" t="1101" r="13481" b="12652"/>
          <a:stretch/>
        </p:blipFill>
        <p:spPr bwMode="auto">
          <a:xfrm>
            <a:off x="838200" y="1047069"/>
            <a:ext cx="7315199" cy="542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Modul-2: Pengalaman Pengguna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128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ATAS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Modul-2: Pengalaman Pengguna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 t="11553" r="15778" b="6250"/>
          <a:stretch/>
        </p:blipFill>
        <p:spPr bwMode="auto">
          <a:xfrm>
            <a:off x="457200" y="945920"/>
            <a:ext cx="8229600" cy="54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08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3333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BAWAH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Modul-2: Pengalaman Pengguna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9" t="10796" r="15555" b="6250"/>
          <a:stretch/>
        </p:blipFill>
        <p:spPr bwMode="auto">
          <a:xfrm>
            <a:off x="561109" y="897971"/>
            <a:ext cx="8049491" cy="535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52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5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BIDANG</a:t>
            </a:r>
            <a:r>
              <a:rPr lang="id-ID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UX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</a:t>
            </a:r>
            <a:r>
              <a:rPr lang="en-US" dirty="0" smtClean="0"/>
              <a:t>:</a:t>
            </a:r>
            <a:r>
              <a:rPr lang="id-ID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Bidang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Permukaan</a:t>
            </a:r>
            <a:r>
              <a:rPr lang="en-US" dirty="0"/>
              <a:t>: </a:t>
            </a:r>
            <a:r>
              <a:rPr lang="en-US" dirty="0" err="1" smtClean="0"/>
              <a:t>halaman</a:t>
            </a:r>
            <a:r>
              <a:rPr lang="id-ID" dirty="0" smtClean="0"/>
              <a:t>-halaman</a:t>
            </a:r>
            <a:r>
              <a:rPr lang="en-US" dirty="0" smtClean="0"/>
              <a:t> </a:t>
            </a:r>
            <a:r>
              <a:rPr lang="en-US" dirty="0"/>
              <a:t>web </a:t>
            </a:r>
            <a:r>
              <a:rPr lang="en-US" dirty="0" err="1"/>
              <a:t>terbuat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id-ID" dirty="0" smtClean="0"/>
              <a:t>(images)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teks</a:t>
            </a:r>
            <a:endParaRPr lang="en-US" dirty="0"/>
          </a:p>
          <a:p>
            <a:r>
              <a:rPr lang="en-US" dirty="0"/>
              <a:t>4: </a:t>
            </a:r>
            <a:r>
              <a:rPr lang="en-US" b="1" dirty="0" err="1">
                <a:solidFill>
                  <a:srgbClr val="FF0000"/>
                </a:solidFill>
              </a:rPr>
              <a:t>Bidang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Kerangka</a:t>
            </a:r>
            <a:r>
              <a:rPr lang="en-US" dirty="0"/>
              <a:t>: </a:t>
            </a:r>
            <a:r>
              <a:rPr lang="en-US" dirty="0" err="1"/>
              <a:t>penempatan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, tab, </a:t>
            </a:r>
            <a:r>
              <a:rPr lang="en-US" dirty="0" err="1"/>
              <a:t>citra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teks</a:t>
            </a:r>
            <a:endParaRPr lang="en-US" dirty="0"/>
          </a:p>
          <a:p>
            <a:r>
              <a:rPr lang="en-US" dirty="0"/>
              <a:t>3: </a:t>
            </a:r>
            <a:r>
              <a:rPr lang="en-US" b="1" dirty="0" err="1">
                <a:solidFill>
                  <a:srgbClr val="FF0000"/>
                </a:solidFill>
              </a:rPr>
              <a:t>Bidang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Struktur</a:t>
            </a:r>
            <a:r>
              <a:rPr lang="en-US" dirty="0"/>
              <a:t>: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abstrak</a:t>
            </a:r>
            <a:r>
              <a:rPr lang="en-US" dirty="0"/>
              <a:t> </a:t>
            </a:r>
            <a:r>
              <a:rPr lang="en-US" dirty="0" err="1"/>
              <a:t>situs</a:t>
            </a:r>
            <a:endParaRPr lang="en-US" dirty="0"/>
          </a:p>
          <a:p>
            <a:r>
              <a:rPr lang="en-US" dirty="0"/>
              <a:t>2: </a:t>
            </a:r>
            <a:r>
              <a:rPr lang="en-US" b="1" dirty="0" err="1">
                <a:solidFill>
                  <a:srgbClr val="FF0000"/>
                </a:solidFill>
              </a:rPr>
              <a:t>Bidang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Cakupan</a:t>
            </a:r>
            <a:r>
              <a:rPr lang="en-US" dirty="0"/>
              <a:t>: </a:t>
            </a:r>
            <a:r>
              <a:rPr lang="en-US" dirty="0" err="1" smtClean="0"/>
              <a:t>fitur</a:t>
            </a:r>
            <a:r>
              <a:rPr lang="id-ID" dirty="0" smtClean="0"/>
              <a:t>-fitur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fungsi</a:t>
            </a:r>
            <a:r>
              <a:rPr lang="id-ID" dirty="0" smtClean="0"/>
              <a:t>onalitas</a:t>
            </a:r>
            <a:endParaRPr lang="en-US" dirty="0"/>
          </a:p>
          <a:p>
            <a:r>
              <a:rPr lang="en-US" dirty="0" smtClean="0"/>
              <a:t>1: </a:t>
            </a:r>
            <a:r>
              <a:rPr lang="en-US" b="1" dirty="0" err="1" smtClean="0">
                <a:solidFill>
                  <a:srgbClr val="FF0000"/>
                </a:solidFill>
              </a:rPr>
              <a:t>Bidang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Strategi</a:t>
            </a:r>
            <a:r>
              <a:rPr lang="en-US" dirty="0" smtClean="0"/>
              <a:t>: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dicapai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pemilik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situs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Modul-2: Pengalaman Pengguna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5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BIDANG</a:t>
            </a:r>
            <a:r>
              <a:rPr lang="id-ID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Kelima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id-ID" dirty="0" smtClean="0"/>
              <a:t>UX</a:t>
            </a:r>
            <a:r>
              <a:rPr lang="en-US" dirty="0" smtClean="0"/>
              <a:t> </a:t>
            </a:r>
            <a:r>
              <a:rPr lang="en-US" dirty="0" err="1" smtClean="0"/>
              <a:t>dibangun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endParaRPr lang="en-US" dirty="0" smtClean="0"/>
          </a:p>
          <a:p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nuansa</a:t>
            </a:r>
            <a:r>
              <a:rPr lang="en-US" dirty="0" smtClean="0"/>
              <a:t>,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(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) </a:t>
            </a:r>
            <a:r>
              <a:rPr lang="en-US" dirty="0" err="1" smtClean="0"/>
              <a:t>situs</a:t>
            </a:r>
            <a:r>
              <a:rPr lang="en-US" dirty="0" smtClean="0"/>
              <a:t> web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berorientasi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id-ID" dirty="0" smtClean="0"/>
              <a:t>(task)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berorientasi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id-ID" dirty="0" smtClean="0"/>
          </a:p>
          <a:p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menunggu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, </a:t>
            </a:r>
            <a:r>
              <a:rPr lang="en-US" dirty="0" err="1"/>
              <a:t>mulai</a:t>
            </a:r>
            <a:r>
              <a:rPr lang="en-US" dirty="0"/>
              <a:t> yang </a:t>
            </a:r>
            <a:r>
              <a:rPr lang="en-US" dirty="0" err="1"/>
              <a:t>berikutnya</a:t>
            </a:r>
            <a:r>
              <a:rPr lang="id-ID" dirty="0"/>
              <a:t>.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berulang</a:t>
            </a:r>
            <a:r>
              <a:rPr lang="en-US" dirty="0"/>
              <a:t> (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umpan</a:t>
            </a:r>
            <a:r>
              <a:rPr lang="en-US" dirty="0"/>
              <a:t> </a:t>
            </a:r>
            <a:r>
              <a:rPr lang="en-US" dirty="0" err="1"/>
              <a:t>balik</a:t>
            </a:r>
            <a:r>
              <a:rPr lang="en-US" dirty="0"/>
              <a:t>)</a:t>
            </a:r>
          </a:p>
          <a:p>
            <a:r>
              <a:rPr lang="id-ID" dirty="0"/>
              <a:t>Bek</a:t>
            </a:r>
            <a:r>
              <a:rPr lang="en-US" dirty="0" err="1"/>
              <a:t>erja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Modul-2: Pengalaman Pengguna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70C0"/>
                </a:solidFill>
              </a:rPr>
              <a:t>KERANGKA WEB</a:t>
            </a:r>
            <a:endParaRPr lang="id-ID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Modul-2: Pengalaman Pengguna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AutoShape 2" descr="data:image/png;base64,iVBORw0KGgoAAAANSUhEUgAAAQMAAADCCAMAAAB6zFdcAAABTVBMVEX/////cYD/bW3/x8z/wsj/e4n//Pz/3uH/q7P/qLH/fn7/wMD/x8f/kZv/8fL/nZ3/5eX/kZH/z9P/usD/9/j/ra3/iJRtbW3/iYn/dXX/2Njr6+vl5eWtra3/7Ozz8/PT09NlZWVWVlZ+fn67u7vGxsZ1dXUAAACSkpKKiorOzs6kpKRqamr/o6P/sbF6enpdXV1OTk6bm5u1tbWPj4//aWk+Pj7/WlodHR0tLS05OTn/srr/jo7zamr/UlLmvb2XW1tUBAT/JSVwKChWMDBeAAD/JEXWQECTg4O/Skq/rq5sMjKsTEysjo5jFRVbTk5uSkr/Wm3klJSrTFZbQkJKV1fPrKxILi5OHx90XV1yZ2f/PFWHAADbfX2lfn5HAADGAAB0AADbYG2DW17/UWblyMuHd3ixbW2ETEydLDqkUlrQgomgAADam5u6GxuVHLAGAAAM+0lEQVR4nO2d+XvbthmAv6YpnTtO4pRxCBoHAZgkaPNSFNtdm63t2mRtl6Rteqxd1yvr7v//xwHUYV22KMeSSQfv48eiKFIkXoHkh4MggMVisVgs5xUOgMXEjNcNCuAFgImeJAgAoaR64xHnjHdshSSE8AhTnkHOM+RHQaLfUNhT+Kz3bHUknKtOmQX7yONM6FyRKqrf0EW+w3mj8dye3mlEBC8iyXxwdb6PSg4I56gQ+kCQfqzfLORg4+1Flj4Lti5VL1gnW3VSN8vzTEZFKQgyh3yizwEBZDQBJl0f5YkLjErIFtlC8x38/ZnLGHOD0NfJ9paxheY7eHlp2VtovoO1y8vegnVgHRisA+vAYBysf7dg1PLrm6ey7Ru353EfVuVgbdGrz+2Lp7Ltd67fOZ6Lv8LKHCy6lTdPycHavCXegHPv4P68JayDeQ64qS8YvPHIcD4BMWvxI2mzg20OvAQHA9ZFSYwAO7oUpadzbaGaB/UqEZrqAEeF8ssvYuK9vIzx7EohmTucExpEnAMjirA0d1iYe3sxBRkwoJLVqllrqgOdy5GIv/CL4vGzlFKauPovDQpjRsQIeRiDxExwjHiupyLiS9BFZkT2gYKLIojLxFSz1aCxDirMsbA+uHJj7HkeigX3VVEEkiIJKhdFGOcQRahyQInU73oOROmCfqlB8x0cvXcUoMtVGnWB7EFcoCzISNbZx5noHQuZqV6pQZvjg95ZAptXM8mR50J16sBO/5wItWqXz9TB87fm8BEssHfIlSerZjqBAwy3T6e8UI9GxkiF+/TrPJNBRwlBllLBN0YjHUAvH3gkFn4YSJbnianx5EsS0lAHU+cDx0OE+2GUZixzjZBSC3FOp7lrRQ6ub9xYhI07x54TjRDhF1FAMy1ERsrnMToq1pvPahzcuL4o67W/XwtBolRhkGTUTfpCvEWEnLO6NF2wQXGpisDVwS91g0KV84WcMwdjOFgHvjrujWSSUC0kVKUw5YDJ5c6zgzEcjAdCdB5xo07VoFgJWX9d25lMC2tZBKmkL7JfoqJqapw+ZPZl5p/CxpyP5sWrZ8XbPd56fsnrNzlTZkKz0Bdxr80ZdEmRAZEhcCUxUlIAkj7wMD4FMU3GCDGhGc0z2JMshAIKEXEkCYUcU/CFJGe9j6vE1Bhgn+Y8wiCJDy46kDKWr1FXpKoCgSEGkgfYcYnSQhhw4r5WDoIgIFAGccwxlCgGH1CgoHytHJwWF58vpSPV6fH8dCpsjuNS/dj/bFhfepwIl+ZW6p0xy4+VrQMYOli/0jzWV+zg2lVwmgVcvbp6B03j6rXqxTqwDgzWgXVgsA6sA4N1YB0YrAPrwGAdWAcG68A6MFgH1oHBOrAODEc4UNSlw5sX8EQTfFwutKW2Oqh6Y3uBDziMcNFFHDjmHU8EBFAQLtYtoXEOsKaauNZzsP7OzMVCNw2BQcl9hCQqsITAyxGJgDq5E7Q8H0RSStfw5ZeM5Xne/ZppMj1XBoZQ0yHQ0aLwvpQcuTTxCpxC5CXgMynjAEjL88GQQT4Y9kdyPAMxYIhMZukCITmIzAshhy6moPOB0nM758XB8ecDbhwgNwSScAWpV6YlVnp2wvVctVhvnLY6OE2sA+vA0FYHvo6RRu4VSIdTxeJbaquDyAEsUSlwh+t08wwT0GfDCJE9svCW2uqgEyOlVIFzL+QdITJSmG5pXgALDY3Uo60OQuULKIiOjbwoMXc2ququRjCjRi1KWx1UMVJBdGxU+gFCDAVwgDN9NniN8kFpHHAEhIbgpEUBnUCBoAKixW56N7TVwWliHVgHBuvAOjBYB9aBwTqwDgzWwaGDa0vf0qJcW3V/5bUHF5rGg7UVO2gu1oF1YLAOrAPDtAN0OGIg9AaE6nHiAVha6GBfFSPjqRdkMOWjySVr0nwHgzZXD3EVmcEAA4AI0QzTjEOU5EgCUZgxnCcn3ETjHax/TngYUMr2tjUHes5+ICUw6BBgKIIAJdpB5HnoHOYDj/AipezbX3wR8062rx3kufnAtCk5CaQYJPf1EZAAUlLPU+fHAda/e5p1s7QQ5qkq6/8usiDJZbQXCFYtYNLrZBBTzqAr9lDqSyWCiPsnaGaraI4DXP3uvbQPRseJO+zbH8qIlchlGPUUQPVzE/0qtAuBMAgPAdEzFq9V73H2DnTaVermWVCMj7im05+UCD3+UGGIugTihR6usQhn5sAxaQ/cbCrt5rM4pFQf3qjDipd3INzXv7BYmoLVO+inndKg4LNG2nNIUaXfCAj1y/q/9k0vM36CNrS6DBzcfji/NPtwsNLOzZqMjpiKzfVdSjdS/KjnqlTpr4Ier2BRddyXez+YF36CptTaDBxcrVGJcmEw8XBrvQ5b13aqUeN4ET374Kfv//O/n+/d2un5uzXOzZs7O/8tnur0m3jX01cCUm2I76X3TYxULlPByRxcOG6pATrtj/9hhoZTJXoXV6MObs1Ez3/52bOnBblSraayoN+tTOwzVMXKZtzgJXL6DkxsE5hR4BR/tFNjBaQoDYmZugfYZ+mgX118sG/mageq1hDBJ+f0HHhE6LQzk/bB9X19ngPkU9YZJBr/xuTwEk/y7V6H27V3VK2Rol+BV3eATdqznKbFMO0D1o5zgPwkH+ksUDL3ycbwM7Y9CPrW/xnO37NX4+QOemnvZnI67QOOdOCVbjcQh+V9nukyINzrO/Dothx+Y/F4/o69Ios70Gn/VAfwLA1nXt9HmekAl1Knf8SaSPJetu858OR2flj6CX+Z3W/9NKnvAJMnfuAynXbxpOYowlMOME/zgI/mGiGZP3hvHOBoe3+kt3FHba2uLu1IB46JbXRcp2PaJ6T/+9S6NsKEA8wDJvmYvTjNRx82qa8L4fbeaJ/zSK2yPnGWA532xMS0ZT/ti8UHMOLgXRFlshwv35OAFeP56VZ4sN8ZrRQM/JXWqc5w4JRkfIjXkznAIqIfTKTfCAgnqzzUhwfjo8YbBWedDyZZ2MHWzTjKXB/B5thsErHOVJ2PyuifydgctzpTttoBjjtPn/kTR1FVHIymK718mjJxb6xyPOk9TKW1DhwSMlehtbsTK6Awj8j04mUWZsVhfFBB++FTOx2QMKe9+s3xWNkruv3i4DicKRmYE8+oAzaIINvnQP/+2WGrx8i1EauunHmXkcj9gvUOjhEHbLhs+xwoMvpu6ODTF8nsCk+Sq7I7SO+hg/zwa9rnYJzKgVMy+mT254QVcX4YEw0djChovYP1u8Ap487sFRCNUNIZmTFwkI9eN9ru4E+fZFUf+1krIDfF4I3FRH0HYwra7UDI7LPJa+MQT7rT5a7KgdMdjx7a6yCWTHlH1iPhIJnVNliVG7sTblbp4MGtubw/WGmOAxJkqkrJbAe4485uHdUOphSs0oFzRKXvWAXwYKX31u4fwdoaCf7w+0drvQWuDhy897t7fW7dfPzHj28N347yu/cBH5zBczhO1s60e3cWu7t3/vr9N+Gj3d3h54MBrJ3+E32cjcdPibNxxHOAHG9aQWMdzAYVL6bKwxOo7nFtw7MUtMmBLgzMKg2NUR4c+1xN72BWp6q2OMD+i5mloTF49/gROlB35uymOtg57N28ufnub/lPP25ubs7udHzbLH/34ZUf//bDlSubR3Pl46/vbW6+N919fpUOarQ7X3jYP8c9OFy/TNLjBp24v2v+7371Qs3ZD/TC/L99tg42j12sx91+W3r/co9LekRxcEjlgHw5t52E9PrZzLiNYpUO6sS/ow4c7lI+9wHK2gGinZ15B1xfQZscbIJwaVnnCdJrn7sBHq53FHFfQYsciE+oX+8R2t5fvvUO1zsKMVDQCgdrpjSU+Q/mL2rAqfvoTrXesQ5Gelu1wMHuV6kpDtasW48o6l8XjnUw2tuq8Q5I9M1jr+ayACEjADUc8NF+Ns12gKJu6O2u1VpWU3RJ9TrXwXhvqwY7QGG3ahuaiA+ORB0MwoZ5Dia6GjXVASryQWGgngM/PywazXEw2duqmQ5QPlIaquOgzEeLRsc7EJ2JGc10MEYNBxNP1qxxXRjlfDiYwDqwDgx9B3UrKVpUdq4ZK8PAwbW6d5Q/nM4wTa1D2al9l3yvHulVaGpd2ipZxfMbL19sNpeX72DrzaaztXQHFovFYrGMsvHdWT/Iey5Ld3Dj+tI38YpYB8c6cF03GTb2kJPe+t9yB+afoD5gNwI3B5/GUCT1msBGaLUD6SYKUwhIjkkQi9iMML23+BZa6MBxHOx4ZpAkkw9iBXFJAbJY+EkQ4RMMk9BcB44Qoix9/4uwE6Vp9ZgammUsy2ii0xp1QqjGFccMuyhDPIx9EkAEbO4XT9FcB1j5Phcx+hkh5HkYz+iwVbVjkEiAEyrAHUdEBBZ7LFFFcx0MsNdG68BgHVgHButgFQ42PjrrYuE8ni/dgcVisVgsFovFUvF/yRXJ2TFpOO0AAAAASUVORK5CYII=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934200" cy="462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8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70C0"/>
                </a:solidFill>
              </a:rPr>
              <a:t>DEFINISI</a:t>
            </a:r>
            <a:endParaRPr lang="id-ID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ISO </a:t>
            </a:r>
            <a:r>
              <a:rPr lang="id-ID" dirty="0" smtClean="0"/>
              <a:t>9241-210</a:t>
            </a:r>
            <a:r>
              <a:rPr lang="id-ID" baseline="30000" dirty="0"/>
              <a:t> </a:t>
            </a:r>
            <a:r>
              <a:rPr lang="id-ID" dirty="0" smtClean="0"/>
              <a:t>mendefinisikan </a:t>
            </a:r>
            <a:r>
              <a:rPr lang="id-ID" dirty="0"/>
              <a:t>pengalaman pengguna sebagai "persepsi dan respon seseorang yang dihasilkan dari penggunaan atau penggunaan terantisipasi dari sebuah produk, sistem, atau </a:t>
            </a:r>
            <a:r>
              <a:rPr lang="id-ID" dirty="0" smtClean="0"/>
              <a:t>jasa“</a:t>
            </a:r>
          </a:p>
          <a:p>
            <a:r>
              <a:rPr lang="id-ID" dirty="0" smtClean="0"/>
              <a:t>Maka</a:t>
            </a:r>
            <a:r>
              <a:rPr lang="id-ID" dirty="0"/>
              <a:t>, pengalaman pengguna adalah subyektif dan berfokus pada </a:t>
            </a:r>
            <a:r>
              <a:rPr lang="id-ID" dirty="0" smtClean="0"/>
              <a:t>penggunaan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Modul-2: Pengalaman Pengguna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5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STRUKTUR WEB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Modul-2: Pengalaman Pengguna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5857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DESAIN SITUS WEB</a:t>
            </a:r>
            <a:r>
              <a:rPr lang="id-ID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APLIKASI</a:t>
            </a:r>
            <a:r>
              <a:rPr lang="id-ID" smtClean="0">
                <a:solidFill>
                  <a:srgbClr val="0070C0"/>
                </a:solidFill>
              </a:rPr>
              <a:t> </a:t>
            </a:r>
            <a:r>
              <a:rPr lang="en-US" smtClean="0">
                <a:solidFill>
                  <a:srgbClr val="0070C0"/>
                </a:solidFill>
              </a:rPr>
              <a:t>BERORIENTASI </a:t>
            </a:r>
            <a:r>
              <a:rPr lang="en-US" dirty="0" smtClean="0">
                <a:solidFill>
                  <a:srgbClr val="0070C0"/>
                </a:solidFill>
              </a:rPr>
              <a:t>TUGAS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Autofit/>
          </a:bodyPr>
          <a:lstStyle/>
          <a:p>
            <a:r>
              <a:rPr lang="en-US" dirty="0" smtClean="0"/>
              <a:t>5</a:t>
            </a:r>
            <a:r>
              <a:rPr lang="en-US" dirty="0"/>
              <a:t>: </a:t>
            </a:r>
            <a:r>
              <a:rPr lang="en-US" b="1" dirty="0" err="1">
                <a:solidFill>
                  <a:schemeClr val="accent6"/>
                </a:solidFill>
              </a:rPr>
              <a:t>Desain</a:t>
            </a:r>
            <a:r>
              <a:rPr lang="en-US" b="1" dirty="0">
                <a:solidFill>
                  <a:schemeClr val="accent6"/>
                </a:solidFill>
              </a:rPr>
              <a:t> Visua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</a:t>
            </a:r>
            <a:r>
              <a:rPr lang="en-US" dirty="0"/>
              <a:t>: </a:t>
            </a:r>
            <a:r>
              <a:rPr lang="en-US" dirty="0" err="1"/>
              <a:t>penyajian</a:t>
            </a:r>
            <a:r>
              <a:rPr lang="en-US" dirty="0"/>
              <a:t> visual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antarmuka</a:t>
            </a:r>
            <a:endParaRPr lang="en-US" dirty="0"/>
          </a:p>
          <a:p>
            <a:r>
              <a:rPr lang="en-US" dirty="0"/>
              <a:t>4b: </a:t>
            </a:r>
            <a:r>
              <a:rPr lang="en-US" b="1" dirty="0" err="1">
                <a:solidFill>
                  <a:schemeClr val="accent6"/>
                </a:solidFill>
              </a:rPr>
              <a:t>Desain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Antarmuka</a:t>
            </a:r>
            <a:r>
              <a:rPr lang="en-US" dirty="0" smtClean="0"/>
              <a:t>: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antarmuka</a:t>
            </a:r>
            <a:r>
              <a:rPr lang="en-US" dirty="0"/>
              <a:t>, widgets, GUI</a:t>
            </a:r>
          </a:p>
          <a:p>
            <a:r>
              <a:rPr lang="en-US" dirty="0" smtClean="0"/>
              <a:t>4a: </a:t>
            </a:r>
            <a:r>
              <a:rPr lang="en-US" b="1" dirty="0" err="1" smtClean="0">
                <a:solidFill>
                  <a:schemeClr val="accent6"/>
                </a:solidFill>
              </a:rPr>
              <a:t>Desain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Navigasi</a:t>
            </a:r>
            <a:r>
              <a:rPr lang="en-US" dirty="0" smtClean="0"/>
              <a:t>: “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konten</a:t>
            </a:r>
            <a:r>
              <a:rPr lang="en-US" dirty="0" smtClean="0"/>
              <a:t>”, kata-kata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memfasilitasi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endParaRPr lang="id-ID" dirty="0" smtClean="0"/>
          </a:p>
          <a:p>
            <a:r>
              <a:rPr lang="en-US" dirty="0"/>
              <a:t>3: </a:t>
            </a:r>
            <a:r>
              <a:rPr lang="en-US" b="1" dirty="0" err="1">
                <a:solidFill>
                  <a:schemeClr val="accent6"/>
                </a:solidFill>
              </a:rPr>
              <a:t>Desain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Interaksi</a:t>
            </a:r>
            <a:r>
              <a:rPr lang="en-US" dirty="0"/>
              <a:t>: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smtClean="0"/>
              <a:t>a</a:t>
            </a:r>
            <a:r>
              <a:rPr lang="id-ID" dirty="0" smtClean="0"/>
              <a:t>lur</a:t>
            </a:r>
            <a:r>
              <a:rPr lang="en-US" dirty="0" smtClean="0"/>
              <a:t> </a:t>
            </a:r>
            <a:r>
              <a:rPr lang="en-US" dirty="0" err="1"/>
              <a:t>aplikasi</a:t>
            </a:r>
            <a:r>
              <a:rPr lang="en-US" dirty="0"/>
              <a:t> 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memfasilitasi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pengguna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Modul-2: Pengalaman Pengguna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DESAIN SITUS WEB APLIKASI</a:t>
            </a:r>
            <a:r>
              <a:rPr lang="id-ID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BERORIENTASI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TUGAS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Autofit/>
          </a:bodyPr>
          <a:lstStyle/>
          <a:p>
            <a:r>
              <a:rPr lang="en-US" dirty="0"/>
              <a:t>2: </a:t>
            </a:r>
            <a:r>
              <a:rPr lang="en-US" b="1" dirty="0" err="1">
                <a:solidFill>
                  <a:schemeClr val="accent6"/>
                </a:solidFill>
              </a:rPr>
              <a:t>Spesifikasi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Fungsional</a:t>
            </a:r>
            <a:r>
              <a:rPr lang="en-US" dirty="0"/>
              <a:t>: “set </a:t>
            </a:r>
            <a:r>
              <a:rPr lang="en-US" dirty="0" err="1"/>
              <a:t>fitur</a:t>
            </a:r>
            <a:r>
              <a:rPr lang="en-US" dirty="0"/>
              <a:t>”, </a:t>
            </a:r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fungsionalitas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 smtClean="0"/>
              <a:t>unt</a:t>
            </a:r>
            <a:r>
              <a:rPr lang="id-ID" dirty="0" smtClean="0"/>
              <a:t>u</a:t>
            </a:r>
            <a:r>
              <a:rPr lang="en-US" dirty="0" smtClean="0"/>
              <a:t>k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</a:p>
          <a:p>
            <a:r>
              <a:rPr lang="en-US" dirty="0"/>
              <a:t>1b: </a:t>
            </a:r>
            <a:r>
              <a:rPr lang="en-US" b="1" dirty="0" err="1">
                <a:solidFill>
                  <a:schemeClr val="accent6"/>
                </a:solidFill>
              </a:rPr>
              <a:t>Kebutuhan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Pengguna</a:t>
            </a:r>
            <a:r>
              <a:rPr lang="en-US" dirty="0"/>
              <a:t>: </a:t>
            </a:r>
            <a:r>
              <a:rPr lang="en-US" dirty="0" err="1"/>
              <a:t>tujuan</a:t>
            </a:r>
            <a:r>
              <a:rPr lang="en-US" dirty="0"/>
              <a:t> yang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situs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</a:p>
          <a:p>
            <a:r>
              <a:rPr lang="en-US" dirty="0" smtClean="0"/>
              <a:t>1a: </a:t>
            </a:r>
            <a:r>
              <a:rPr lang="en-US" b="1" dirty="0" err="1" smtClean="0">
                <a:solidFill>
                  <a:schemeClr val="accent6"/>
                </a:solidFill>
              </a:rPr>
              <a:t>Sasaran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Situs</a:t>
            </a:r>
            <a:r>
              <a:rPr lang="en-US" dirty="0" smtClean="0"/>
              <a:t>: </a:t>
            </a:r>
            <a:r>
              <a:rPr lang="en-US" dirty="0" err="1" smtClean="0"/>
              <a:t>bisnis</a:t>
            </a:r>
            <a:r>
              <a:rPr lang="en-US" dirty="0" smtClean="0"/>
              <a:t>, </a:t>
            </a:r>
            <a:r>
              <a:rPr lang="en-US" dirty="0" err="1" smtClean="0"/>
              <a:t>kreatif</a:t>
            </a:r>
            <a:r>
              <a:rPr lang="en-US" dirty="0" smtClean="0"/>
              <a:t>,</a:t>
            </a:r>
            <a:r>
              <a:rPr lang="id-ID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internal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situs</a:t>
            </a:r>
            <a:r>
              <a:rPr lang="en-US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Modul-2: Pengalaman Pengguna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DESAIN SITUS WEB INFORMASI</a:t>
            </a:r>
            <a:r>
              <a:rPr lang="id-ID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BERORIENTASI INFORMASI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5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Desain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Visual</a:t>
            </a:r>
            <a:r>
              <a:rPr lang="en-US" dirty="0"/>
              <a:t>: </a:t>
            </a:r>
            <a:r>
              <a:rPr lang="en-US" dirty="0" err="1"/>
              <a:t>penyajian</a:t>
            </a:r>
            <a:r>
              <a:rPr lang="en-US" dirty="0"/>
              <a:t> visual </a:t>
            </a:r>
            <a:r>
              <a:rPr lang="en-US" dirty="0" err="1"/>
              <a:t>teks</a:t>
            </a:r>
            <a:r>
              <a:rPr lang="en-US" dirty="0"/>
              <a:t>, </a:t>
            </a:r>
            <a:r>
              <a:rPr lang="en-US" dirty="0" err="1"/>
              <a:t>grafis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navigasi</a:t>
            </a:r>
            <a:r>
              <a:rPr lang="en-US" dirty="0"/>
              <a:t> </a:t>
            </a:r>
          </a:p>
          <a:p>
            <a:r>
              <a:rPr lang="en-US" dirty="0"/>
              <a:t>4b: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Desain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Navigasi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antarmuka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memfasilitasi</a:t>
            </a:r>
            <a:r>
              <a:rPr lang="en-US" dirty="0"/>
              <a:t> </a:t>
            </a:r>
            <a:r>
              <a:rPr lang="en-US" dirty="0" err="1"/>
              <a:t>navigasi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 </a:t>
            </a:r>
            <a:r>
              <a:rPr lang="en-US" dirty="0" err="1"/>
              <a:t>informasi</a:t>
            </a:r>
            <a:r>
              <a:rPr lang="en-US" dirty="0"/>
              <a:t> </a:t>
            </a:r>
          </a:p>
          <a:p>
            <a:r>
              <a:rPr lang="en-US" dirty="0" smtClean="0"/>
              <a:t>4a: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Desain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Informasi</a:t>
            </a:r>
            <a:r>
              <a:rPr lang="en-US" dirty="0" smtClean="0"/>
              <a:t>: “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konten</a:t>
            </a:r>
            <a:r>
              <a:rPr lang="en-US" dirty="0" smtClean="0"/>
              <a:t>”, kata-kata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memfasilitasi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Modul-2: Pengalaman Pengguna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DESAIN SITUS WEB INFORMASI</a:t>
            </a:r>
            <a:r>
              <a:rPr lang="id-ID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BERORIENTASI INFORMASI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3: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Arsitektur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Informasi</a:t>
            </a:r>
            <a:r>
              <a:rPr lang="en-US" dirty="0"/>
              <a:t>: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struktural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memfasilitasi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intuitif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konten</a:t>
            </a:r>
            <a:r>
              <a:rPr lang="en-US" dirty="0"/>
              <a:t>  </a:t>
            </a:r>
          </a:p>
          <a:p>
            <a:r>
              <a:rPr lang="en-US" dirty="0"/>
              <a:t>2: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Persayaratan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Konte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dirty="0"/>
              <a:t>: </a:t>
            </a:r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konten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endParaRPr lang="id-ID" dirty="0" smtClean="0"/>
          </a:p>
          <a:p>
            <a:r>
              <a:rPr lang="en-US" dirty="0"/>
              <a:t>1b: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Kebutuhan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Pengguna</a:t>
            </a:r>
            <a:r>
              <a:rPr lang="en-US" dirty="0"/>
              <a:t>: </a:t>
            </a:r>
            <a:r>
              <a:rPr lang="en-US" dirty="0" err="1"/>
              <a:t>tujuan</a:t>
            </a:r>
            <a:r>
              <a:rPr lang="en-US" dirty="0"/>
              <a:t> yang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situs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</a:p>
          <a:p>
            <a:r>
              <a:rPr lang="en-US" dirty="0" smtClean="0"/>
              <a:t>1a: </a:t>
            </a:r>
            <a:r>
              <a:rPr lang="en-US" sz="3300" b="1" dirty="0" err="1" smtClean="0">
                <a:solidFill>
                  <a:schemeClr val="accent2">
                    <a:lumMod val="75000"/>
                  </a:schemeClr>
                </a:solidFill>
              </a:rPr>
              <a:t>Sasaran</a:t>
            </a:r>
            <a:r>
              <a:rPr lang="en-US" sz="33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300" b="1" dirty="0" err="1" smtClean="0">
                <a:solidFill>
                  <a:schemeClr val="accent2">
                    <a:lumMod val="75000"/>
                  </a:schemeClr>
                </a:solidFill>
              </a:rPr>
              <a:t>Situs</a:t>
            </a:r>
            <a:r>
              <a:rPr lang="en-US" dirty="0" smtClean="0"/>
              <a:t>: </a:t>
            </a:r>
            <a:r>
              <a:rPr lang="en-US" dirty="0" err="1" smtClean="0"/>
              <a:t>bisnis</a:t>
            </a:r>
            <a:r>
              <a:rPr lang="en-US" dirty="0" smtClean="0"/>
              <a:t>, </a:t>
            </a:r>
            <a:r>
              <a:rPr lang="en-US" dirty="0" err="1" smtClean="0"/>
              <a:t>kreatif,dan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internal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situs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Modul-2: Pengalaman Pengguna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ARSITEK BESAR, ARSITEK KECIL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Adakalanya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menedefinisikan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(IA)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sempit</a:t>
            </a:r>
            <a:r>
              <a:rPr lang="en-US" dirty="0" smtClean="0"/>
              <a:t> [</a:t>
            </a:r>
            <a:r>
              <a:rPr lang="en-US" dirty="0" err="1" smtClean="0"/>
              <a:t>Morville</a:t>
            </a:r>
            <a:r>
              <a:rPr lang="en-US" dirty="0" smtClean="0"/>
              <a:t>, 2000].</a:t>
            </a:r>
          </a:p>
          <a:p>
            <a:r>
              <a:rPr lang="en-US" dirty="0" err="1" smtClean="0"/>
              <a:t>Deﬁnisi</a:t>
            </a:r>
            <a:r>
              <a:rPr lang="en-US" dirty="0" smtClean="0"/>
              <a:t> IA:</a:t>
            </a:r>
          </a:p>
          <a:p>
            <a:pPr lvl="1"/>
            <a:r>
              <a:rPr lang="en-US" dirty="0" smtClean="0"/>
              <a:t>“Big IA”: </a:t>
            </a:r>
            <a:r>
              <a:rPr lang="en-US" dirty="0" err="1" smtClean="0"/>
              <a:t>mencakup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tanggung-jawab</a:t>
            </a:r>
            <a:r>
              <a:rPr lang="en-US" dirty="0" smtClean="0"/>
              <a:t>  (</a:t>
            </a:r>
            <a:r>
              <a:rPr lang="en-US" dirty="0" err="1" smtClean="0"/>
              <a:t>semua</a:t>
            </a:r>
            <a:r>
              <a:rPr lang="en-US" dirty="0" smtClean="0"/>
              <a:t> 5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situs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“Little IA”: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sempit</a:t>
            </a:r>
            <a:r>
              <a:rPr lang="en-US" dirty="0" smtClean="0"/>
              <a:t> </a:t>
            </a:r>
            <a:r>
              <a:rPr lang="en-US" dirty="0" err="1" smtClean="0"/>
              <a:t>berfokus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konten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</a:t>
            </a:r>
            <a:r>
              <a:rPr lang="en-US" dirty="0" err="1" smtClean="0"/>
              <a:t>bidang</a:t>
            </a:r>
            <a:r>
              <a:rPr lang="en-US" dirty="0" smtClean="0"/>
              <a:t> 3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Konvensi</a:t>
            </a:r>
            <a:r>
              <a:rPr lang="en-US" dirty="0" smtClean="0"/>
              <a:t> Garrett [Garrett,2002]: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arsitek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memainkan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yang </a:t>
            </a:r>
            <a:r>
              <a:rPr lang="en-US" dirty="0" err="1" smtClean="0"/>
              <a:t>banyak</a:t>
            </a:r>
            <a:r>
              <a:rPr lang="en-US" dirty="0" smtClean="0"/>
              <a:t>, </a:t>
            </a:r>
            <a:r>
              <a:rPr lang="en-US" dirty="0" err="1" smtClean="0"/>
              <a:t>disiplin</a:t>
            </a:r>
            <a:r>
              <a:rPr lang="en-US" dirty="0" smtClean="0"/>
              <a:t> IA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strukturisasi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memfasilitasi</a:t>
            </a:r>
            <a:r>
              <a:rPr lang="en-US" dirty="0" smtClean="0"/>
              <a:t> </a:t>
            </a:r>
            <a:r>
              <a:rPr lang="en-US" dirty="0" err="1" smtClean="0"/>
              <a:t>navigasi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Modul-2: Pengalaman Pengguna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TERIMA KASIH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s://encrypted-tbn3.gstatic.com/images?q=tbn:ANd9GcQp8GDemvSP33ImD-EzsvegkRPFiiKeMWdoL0xX_7iqHld4NB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2724149"/>
            <a:ext cx="2466975" cy="1847851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Modul-2: Pengalaman Pengguna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PENGALAMAN PENGGUNA</a:t>
            </a:r>
            <a:endParaRPr lang="id-ID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/>
              <a:t>Catatan tambahan pada definisi ISO menerangkan bahwa pengalaman pengguna mencakup semua emosi, keyakinan, pilihan, persepsi, respon fisik dan psikologis, perilaku, dan keberhasilan pengguna yang terjadi sebelum, selama, dan setelah </a:t>
            </a:r>
            <a:r>
              <a:rPr lang="id-ID" dirty="0" smtClean="0"/>
              <a:t>penggunaan</a:t>
            </a:r>
          </a:p>
          <a:p>
            <a:r>
              <a:rPr lang="id-ID" dirty="0" smtClean="0"/>
              <a:t>Catatan </a:t>
            </a:r>
            <a:r>
              <a:rPr lang="id-ID" dirty="0"/>
              <a:t>tambahan ini juga menyertakan tiga faktor yang mempengaruhi pengalaman pengguna: sistem, pengguna, dan konteks </a:t>
            </a:r>
            <a:r>
              <a:rPr lang="id-ID" dirty="0" smtClean="0"/>
              <a:t>penggunaan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Modul-2: Pengalaman Pengguna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8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70C0"/>
                </a:solidFill>
              </a:rPr>
              <a:t>SEJARAH</a:t>
            </a:r>
            <a:endParaRPr lang="id-ID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d-ID" dirty="0"/>
              <a:t>Istilah </a:t>
            </a:r>
            <a:r>
              <a:rPr lang="id-ID" i="1" dirty="0"/>
              <a:t>pengalaman pengguna</a:t>
            </a:r>
            <a:r>
              <a:rPr lang="id-ID" dirty="0"/>
              <a:t> diperkenalkan oleh Donald Norman, Arsitek Pengalaman Pengguna, di pertengahan </a:t>
            </a:r>
            <a:r>
              <a:rPr lang="id-ID" dirty="0" smtClean="0"/>
              <a:t>1990-an</a:t>
            </a:r>
          </a:p>
          <a:p>
            <a:r>
              <a:rPr lang="id-ID" dirty="0" smtClean="0"/>
              <a:t>Beberapa </a:t>
            </a:r>
            <a:r>
              <a:rPr lang="id-ID" dirty="0"/>
              <a:t>perkembangan yang mempengaruhi munculnya minat di bidang pengalaman pengguna:</a:t>
            </a:r>
          </a:p>
          <a:p>
            <a:pPr marL="971550" lvl="1" indent="-514350">
              <a:buFont typeface="+mj-lt"/>
              <a:buAutoNum type="arabicPeriod"/>
            </a:pPr>
            <a:r>
              <a:rPr lang="id-ID" dirty="0"/>
              <a:t>Kemajuan terbaru dalam teknologi komputasi yang bergerak, ada di mana-mana, sosial, dan nyata telah memindahkan interaksi manusia-komputer ke hampir semua bidang aktivitas </a:t>
            </a:r>
            <a:r>
              <a:rPr lang="id-ID" dirty="0" smtClean="0"/>
              <a:t>manusia 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id-ID" dirty="0" smtClean="0"/>
              <a:t>menyebabkan </a:t>
            </a:r>
            <a:r>
              <a:rPr lang="id-ID" dirty="0"/>
              <a:t>pergeseran dari teknik kegunaan (usability engineering) ke ruang lingkup pengalaman pengguna yang jauh lebih </a:t>
            </a:r>
            <a:r>
              <a:rPr lang="id-ID" dirty="0" smtClean="0"/>
              <a:t>kaya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Modul-2: Pengalaman Pengguna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2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SEJARAH</a:t>
            </a:r>
            <a:endParaRPr lang="id-ID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971550" lvl="1" indent="-514350">
              <a:buFont typeface="+mj-lt"/>
              <a:buAutoNum type="arabicPeriod" startAt="2"/>
            </a:pPr>
            <a:r>
              <a:rPr lang="id-ID" dirty="0" smtClean="0"/>
              <a:t>Dalam</a:t>
            </a:r>
            <a:r>
              <a:rPr lang="id-ID" dirty="0"/>
              <a:t> desain </a:t>
            </a:r>
            <a:r>
              <a:rPr lang="id-ID" dirty="0" smtClean="0"/>
              <a:t>web </a:t>
            </a:r>
            <a:r>
              <a:rPr lang="id-ID" dirty="0"/>
              <a:t>penting untuk menggabungkan </a:t>
            </a:r>
            <a:r>
              <a:rPr lang="id-ID" dirty="0" smtClean="0"/>
              <a:t>berbagai kepentingan </a:t>
            </a:r>
            <a:r>
              <a:rPr lang="id-ID" dirty="0"/>
              <a:t>dari </a:t>
            </a:r>
            <a:r>
              <a:rPr lang="id-ID" dirty="0" smtClean="0"/>
              <a:t>berbagai pemangku kepentingan (stakeholder) yaitu:  pemasaran,  branding</a:t>
            </a:r>
            <a:r>
              <a:rPr lang="id-ID" dirty="0"/>
              <a:t>, desain visual, dan </a:t>
            </a:r>
            <a:r>
              <a:rPr lang="id-ID" dirty="0" smtClean="0"/>
              <a:t>kegunaan </a:t>
            </a:r>
            <a:r>
              <a:rPr lang="id-ID" dirty="0" smtClean="0">
                <a:sym typeface="Wingdings" pitchFamily="2" charset="2"/>
              </a:rPr>
              <a:t> perlu estitika dalam desain situs web,mudah digunakan, berharga, dan efektif bagi pengunjung</a:t>
            </a:r>
            <a:endParaRPr lang="id-ID" dirty="0" smtClean="0"/>
          </a:p>
          <a:p>
            <a:r>
              <a:rPr lang="id-ID" dirty="0" smtClean="0"/>
              <a:t>Bidang </a:t>
            </a:r>
            <a:r>
              <a:rPr lang="id-ID" dirty="0"/>
              <a:t>pengalaman pengguna didirikan untuk melindungi perspektif holistik mengenai bagaimana seseorang merasa tentang penggunaan sebuah </a:t>
            </a:r>
            <a:r>
              <a:rPr lang="id-ID" dirty="0" smtClean="0"/>
              <a:t>sistem 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id-ID" dirty="0" smtClean="0"/>
              <a:t>Fokus </a:t>
            </a:r>
            <a:r>
              <a:rPr lang="id-ID" dirty="0"/>
              <a:t>pada kesenangan dan nilai dari </a:t>
            </a:r>
            <a:r>
              <a:rPr lang="id-ID" dirty="0" smtClean="0"/>
              <a:t>kinerja</a:t>
            </a:r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Modul-2: Pengalaman Pengguna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USER EXPERIENCE (UX)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UX: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antarmuka</a:t>
            </a:r>
            <a:r>
              <a:rPr lang="en-US" dirty="0" smtClean="0"/>
              <a:t> (interface)</a:t>
            </a:r>
          </a:p>
          <a:p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dirty="0" err="1" smtClean="0"/>
              <a:t>payung</a:t>
            </a:r>
            <a:r>
              <a:rPr lang="en-US" dirty="0" smtClean="0"/>
              <a:t> yang </a:t>
            </a:r>
            <a:r>
              <a:rPr lang="en-US" dirty="0" err="1" smtClean="0"/>
              <a:t>mencakup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(information architecture) </a:t>
            </a:r>
          </a:p>
          <a:p>
            <a:pPr lvl="1"/>
            <a:r>
              <a:rPr lang="en-US" dirty="0" err="1" smtClean="0"/>
              <a:t>Rekayasa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(usability engineering) </a:t>
            </a:r>
          </a:p>
          <a:p>
            <a:pPr lvl="1"/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grafis</a:t>
            </a:r>
            <a:r>
              <a:rPr lang="en-US" dirty="0" smtClean="0"/>
              <a:t> (graphic design) </a:t>
            </a:r>
          </a:p>
          <a:p>
            <a:pPr lvl="1"/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(interaction design)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Modul-2: Pengalaman Pengguna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70C0"/>
                </a:solidFill>
              </a:rPr>
              <a:t>EKOLOGI INFORMASI</a:t>
            </a:r>
            <a:endParaRPr lang="id-ID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d-ID" dirty="0" smtClean="0">
                <a:solidFill>
                  <a:srgbClr val="C00000"/>
                </a:solidFill>
              </a:rPr>
              <a:t>Konteks</a:t>
            </a:r>
            <a:r>
              <a:rPr lang="id-ID" dirty="0" smtClean="0"/>
              <a:t>: Apa saja kebijakan dan isu yang dihadapi organisasi? Apa kendala yang dihadapi dalam hal tersebut?</a:t>
            </a:r>
          </a:p>
          <a:p>
            <a:r>
              <a:rPr lang="id-ID" dirty="0" smtClean="0">
                <a:solidFill>
                  <a:srgbClr val="C00000"/>
                </a:solidFill>
              </a:rPr>
              <a:t>Konten</a:t>
            </a:r>
            <a:r>
              <a:rPr lang="id-ID" dirty="0" smtClean="0"/>
              <a:t>: Apa dokumen, aplikasi, sumber daya dan data yang dibutuhkan oleh pengguna? Bagaimana informasi tersebut seharusnya diorganisasikan dan diakses?</a:t>
            </a:r>
            <a:endParaRPr lang="en-US" dirty="0" smtClean="0"/>
          </a:p>
          <a:p>
            <a:r>
              <a:rPr lang="id-ID" dirty="0" smtClean="0">
                <a:solidFill>
                  <a:srgbClr val="C00000"/>
                </a:solidFill>
              </a:rPr>
              <a:t>Pengguna</a:t>
            </a:r>
            <a:r>
              <a:rPr lang="id-ID" dirty="0" smtClean="0"/>
              <a:t>: Siapa yang akan menggunakan bahan-bahan tersebut pada situs web? Bagaimana tingkat kemampuan baca dan latar belakang mereka? Apa pengalaman yang mereka miliki dengan jenis informasi tersebut?</a:t>
            </a:r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Modul-2: Pengalaman Pengguna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1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600" dirty="0" smtClean="0">
                <a:solidFill>
                  <a:srgbClr val="0070C0"/>
                </a:solidFill>
              </a:rPr>
              <a:t>3 </a:t>
            </a:r>
            <a:r>
              <a:rPr lang="en-US" sz="3600" dirty="0" smtClean="0">
                <a:solidFill>
                  <a:srgbClr val="0070C0"/>
                </a:solidFill>
              </a:rPr>
              <a:t>KOMPONEN SALING TERGANTUNG</a:t>
            </a:r>
            <a:endParaRPr lang="en-US" sz="3600" dirty="0">
              <a:solidFill>
                <a:srgbClr val="0070C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595819"/>
              </p:ext>
            </p:extLst>
          </p:nvPr>
        </p:nvGraphicFramePr>
        <p:xfrm>
          <a:off x="2438400" y="1752600"/>
          <a:ext cx="41910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38800" y="1108364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Tujuan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bisnis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pendanaan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politik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budaya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teknologi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sumber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daya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kendala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581" y="3711476"/>
            <a:ext cx="2666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Kepemilikan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jenis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dokumen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data,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obyek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konten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, volume, metadata,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sturuktur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eksisting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kedinamisan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3805858"/>
            <a:ext cx="213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Audiens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tugas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kebutuhan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perilaku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pencarian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informasi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pengalaman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Modul-2: Pengalaman Pengguna</a:t>
            </a: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24400" y="2077860"/>
            <a:ext cx="914400" cy="131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0"/>
          </p:cNvCxnSpPr>
          <p:nvPr/>
        </p:nvCxnSpPr>
        <p:spPr>
          <a:xfrm flipV="1">
            <a:off x="1659081" y="3532138"/>
            <a:ext cx="1846119" cy="179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1"/>
          </p:cNvCxnSpPr>
          <p:nvPr/>
        </p:nvCxnSpPr>
        <p:spPr>
          <a:xfrm flipH="1" flipV="1">
            <a:off x="5638800" y="4343400"/>
            <a:ext cx="609600" cy="616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EKOLOGI INFORMASI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Ekologi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yang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Konteks</a:t>
            </a:r>
            <a:r>
              <a:rPr lang="en-US" dirty="0" smtClean="0"/>
              <a:t> (context):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, </a:t>
            </a:r>
            <a:r>
              <a:rPr lang="en-US" dirty="0" err="1" smtClean="0"/>
              <a:t>pendanaan</a:t>
            </a:r>
            <a:r>
              <a:rPr lang="en-US" dirty="0" smtClean="0"/>
              <a:t>, </a:t>
            </a:r>
            <a:r>
              <a:rPr lang="en-US" dirty="0" err="1" smtClean="0"/>
              <a:t>politik</a:t>
            </a:r>
            <a:r>
              <a:rPr lang="en-US" dirty="0" smtClean="0"/>
              <a:t>, </a:t>
            </a:r>
            <a:r>
              <a:rPr lang="en-US" dirty="0" err="1" smtClean="0"/>
              <a:t>budaya</a:t>
            </a:r>
            <a:r>
              <a:rPr lang="en-US" dirty="0" smtClean="0"/>
              <a:t>, </a:t>
            </a:r>
            <a:r>
              <a:rPr lang="en-US" dirty="0" err="1" smtClean="0"/>
              <a:t>teknologi</a:t>
            </a:r>
            <a:r>
              <a:rPr lang="en-US" dirty="0" smtClean="0"/>
              <a:t>,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kendala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Konten</a:t>
            </a:r>
            <a:r>
              <a:rPr lang="en-US" dirty="0" smtClean="0"/>
              <a:t> (content): </a:t>
            </a:r>
            <a:r>
              <a:rPr lang="en-US" dirty="0" err="1" smtClean="0"/>
              <a:t>Kepemilikan</a:t>
            </a:r>
            <a:r>
              <a:rPr lang="en-US" dirty="0" smtClean="0"/>
              <a:t>,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data, </a:t>
            </a:r>
            <a:r>
              <a:rPr lang="en-US" dirty="0" err="1" smtClean="0"/>
              <a:t>obyek</a:t>
            </a:r>
            <a:r>
              <a:rPr lang="en-US" dirty="0" smtClean="0"/>
              <a:t> </a:t>
            </a:r>
            <a:r>
              <a:rPr lang="en-US" dirty="0" err="1" smtClean="0"/>
              <a:t>konten</a:t>
            </a:r>
            <a:r>
              <a:rPr lang="en-US" dirty="0" smtClean="0"/>
              <a:t>, volume, metadata,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eksisting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kedinamisan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Pengguna</a:t>
            </a:r>
            <a:r>
              <a:rPr lang="en-US" dirty="0" smtClean="0"/>
              <a:t>: </a:t>
            </a:r>
            <a:r>
              <a:rPr lang="en-US" dirty="0" err="1" smtClean="0"/>
              <a:t>Audiens</a:t>
            </a:r>
            <a:r>
              <a:rPr lang="en-US" dirty="0" smtClean="0"/>
              <a:t>, </a:t>
            </a:r>
            <a:r>
              <a:rPr lang="en-US" dirty="0" err="1" smtClean="0"/>
              <a:t>tugas</a:t>
            </a:r>
            <a:r>
              <a:rPr lang="en-US" dirty="0" smtClean="0"/>
              <a:t>, </a:t>
            </a:r>
            <a:r>
              <a:rPr lang="en-US" dirty="0" err="1" smtClean="0"/>
              <a:t>kebutuhan</a:t>
            </a:r>
            <a:r>
              <a:rPr lang="en-US" dirty="0" smtClean="0"/>
              <a:t>,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Modul-2: Pengalaman Pengguna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1141</Words>
  <Application>Microsoft Office PowerPoint</Application>
  <PresentationFormat>On-screen Show (4:3)</PresentationFormat>
  <Paragraphs>176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PENGALAMAN PENGGUNA</vt:lpstr>
      <vt:lpstr>DEFINISI</vt:lpstr>
      <vt:lpstr>PENGALAMAN PENGGUNA</vt:lpstr>
      <vt:lpstr>SEJARAH</vt:lpstr>
      <vt:lpstr>SEJARAH</vt:lpstr>
      <vt:lpstr>USER EXPERIENCE (UX)</vt:lpstr>
      <vt:lpstr>EKOLOGI INFORMASI</vt:lpstr>
      <vt:lpstr>3 KOMPONEN SALING TERGANTUNG</vt:lpstr>
      <vt:lpstr>EKOLOGI INFORMASI</vt:lpstr>
      <vt:lpstr>KEBUTUHAN INFORMASI</vt:lpstr>
      <vt:lpstr>PERILAKU PENCARIAN INFORMASI</vt:lpstr>
      <vt:lpstr>PENDEKATAN PENCARIAN INFORMASI</vt:lpstr>
      <vt:lpstr>PENDEKATAN PENCARIAN INFORMASI</vt:lpstr>
      <vt:lpstr>5 BIDANG UX</vt:lpstr>
      <vt:lpstr>ATAS</vt:lpstr>
      <vt:lpstr>BAWAH</vt:lpstr>
      <vt:lpstr>5 BIDANG UX</vt:lpstr>
      <vt:lpstr>5 BIDANG UX</vt:lpstr>
      <vt:lpstr>KERANGKA WEB</vt:lpstr>
      <vt:lpstr>STRUKTUR WEB</vt:lpstr>
      <vt:lpstr>DESAIN SITUS WEB APLIKASI BERORIENTASI TUGAS</vt:lpstr>
      <vt:lpstr>DESAIN SITUS WEB APLIKASI BERORIENTASI TUGAS</vt:lpstr>
      <vt:lpstr>DESAIN SITUS WEB INFORMASI BERORIENTASI INFORMASI</vt:lpstr>
      <vt:lpstr>DESAIN SITUS WEB INFORMASI BERORIENTASI INFORMASI</vt:lpstr>
      <vt:lpstr>ARSITEK BESAR, ARSITEK KECIL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PENGALAMAN PENGGUNA</dc:title>
  <dc:creator>Ridwan</dc:creator>
  <cp:lastModifiedBy>Aspire</cp:lastModifiedBy>
  <cp:revision>121</cp:revision>
  <dcterms:created xsi:type="dcterms:W3CDTF">2006-08-16T00:00:00Z</dcterms:created>
  <dcterms:modified xsi:type="dcterms:W3CDTF">2015-04-11T10:59:46Z</dcterms:modified>
</cp:coreProperties>
</file>