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sldIdLst>
    <p:sldId id="256" r:id="rId2"/>
    <p:sldId id="277" r:id="rId3"/>
    <p:sldId id="257" r:id="rId4"/>
    <p:sldId id="271" r:id="rId5"/>
    <p:sldId id="272" r:id="rId6"/>
    <p:sldId id="274" r:id="rId7"/>
    <p:sldId id="273" r:id="rId8"/>
    <p:sldId id="275" r:id="rId9"/>
    <p:sldId id="276" r:id="rId10"/>
    <p:sldId id="278" r:id="rId11"/>
    <p:sldId id="258" r:id="rId12"/>
    <p:sldId id="268" r:id="rId13"/>
    <p:sldId id="279" r:id="rId14"/>
    <p:sldId id="259" r:id="rId15"/>
    <p:sldId id="280" r:id="rId16"/>
    <p:sldId id="260" r:id="rId17"/>
    <p:sldId id="262" r:id="rId18"/>
    <p:sldId id="264" r:id="rId19"/>
    <p:sldId id="265" r:id="rId20"/>
    <p:sldId id="269" r:id="rId21"/>
    <p:sldId id="263" r:id="rId22"/>
    <p:sldId id="270" r:id="rId23"/>
    <p:sldId id="266" r:id="rId24"/>
    <p:sldId id="26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p:scale>
          <a:sx n="66" d="100"/>
          <a:sy n="66" d="100"/>
        </p:scale>
        <p:origin x="-1494" y="-162"/>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3346E5-18E8-4DA0-A7C6-81CACA2E4D8B}" type="datetimeFigureOut">
              <a:rPr lang="en-US" smtClean="0"/>
              <a:t>4/11/2015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C51254-7484-4217-B0A6-89210C097058}" type="slidenum">
              <a:rPr lang="en-US" smtClean="0"/>
              <a:t>‹#›</a:t>
            </a:fld>
            <a:endParaRPr lang="en-US"/>
          </a:p>
        </p:txBody>
      </p:sp>
    </p:spTree>
    <p:extLst>
      <p:ext uri="{BB962C8B-B14F-4D97-AF65-F5344CB8AC3E}">
        <p14:creationId xmlns:p14="http://schemas.microsoft.com/office/powerpoint/2010/main" val="3256392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AI</a:t>
            </a:r>
            <a:endParaRPr lang="en-US"/>
          </a:p>
        </p:txBody>
      </p:sp>
      <p:sp>
        <p:nvSpPr>
          <p:cNvPr id="5" name="Footer Placeholder 4"/>
          <p:cNvSpPr>
            <a:spLocks noGrp="1"/>
          </p:cNvSpPr>
          <p:nvPr>
            <p:ph type="ftr" sz="quarter" idx="11"/>
          </p:nvPr>
        </p:nvSpPr>
        <p:spPr/>
        <p:txBody>
          <a:bodyPr/>
          <a:lstStyle/>
          <a:p>
            <a:r>
              <a:rPr lang="fi-FI" smtClean="0"/>
              <a:t>Modul-4: Tujuan Situs dan Kebutuhan Pengguna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AI</a:t>
            </a:r>
            <a:endParaRPr lang="en-US"/>
          </a:p>
        </p:txBody>
      </p:sp>
      <p:sp>
        <p:nvSpPr>
          <p:cNvPr id="5" name="Footer Placeholder 4"/>
          <p:cNvSpPr>
            <a:spLocks noGrp="1"/>
          </p:cNvSpPr>
          <p:nvPr>
            <p:ph type="ftr" sz="quarter" idx="11"/>
          </p:nvPr>
        </p:nvSpPr>
        <p:spPr/>
        <p:txBody>
          <a:bodyPr/>
          <a:lstStyle/>
          <a:p>
            <a:r>
              <a:rPr lang="fi-FI" smtClean="0"/>
              <a:t>Modul-4: Tujuan Situs dan Kebutuhan Pengguna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AI</a:t>
            </a:r>
            <a:endParaRPr lang="en-US"/>
          </a:p>
        </p:txBody>
      </p:sp>
      <p:sp>
        <p:nvSpPr>
          <p:cNvPr id="5" name="Footer Placeholder 4"/>
          <p:cNvSpPr>
            <a:spLocks noGrp="1"/>
          </p:cNvSpPr>
          <p:nvPr>
            <p:ph type="ftr" sz="quarter" idx="11"/>
          </p:nvPr>
        </p:nvSpPr>
        <p:spPr/>
        <p:txBody>
          <a:bodyPr/>
          <a:lstStyle/>
          <a:p>
            <a:r>
              <a:rPr lang="fi-FI" smtClean="0"/>
              <a:t>Modul-4: Tujuan Situs dan Kebutuhan Pengguna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AI</a:t>
            </a:r>
            <a:endParaRPr lang="en-US"/>
          </a:p>
        </p:txBody>
      </p:sp>
      <p:sp>
        <p:nvSpPr>
          <p:cNvPr id="5" name="Footer Placeholder 4"/>
          <p:cNvSpPr>
            <a:spLocks noGrp="1"/>
          </p:cNvSpPr>
          <p:nvPr>
            <p:ph type="ftr" sz="quarter" idx="11"/>
          </p:nvPr>
        </p:nvSpPr>
        <p:spPr/>
        <p:txBody>
          <a:bodyPr/>
          <a:lstStyle/>
          <a:p>
            <a:r>
              <a:rPr lang="fi-FI" smtClean="0"/>
              <a:t>Modul-4: Tujuan Situs dan Kebutuhan Pengguna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AI</a:t>
            </a:r>
            <a:endParaRPr lang="en-US"/>
          </a:p>
        </p:txBody>
      </p:sp>
      <p:sp>
        <p:nvSpPr>
          <p:cNvPr id="5" name="Footer Placeholder 4"/>
          <p:cNvSpPr>
            <a:spLocks noGrp="1"/>
          </p:cNvSpPr>
          <p:nvPr>
            <p:ph type="ftr" sz="quarter" idx="11"/>
          </p:nvPr>
        </p:nvSpPr>
        <p:spPr/>
        <p:txBody>
          <a:bodyPr/>
          <a:lstStyle/>
          <a:p>
            <a:r>
              <a:rPr lang="fi-FI" smtClean="0"/>
              <a:t>Modul-4: Tujuan Situs dan Kebutuhan Pengguna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AI</a:t>
            </a:r>
            <a:endParaRPr lang="en-US"/>
          </a:p>
        </p:txBody>
      </p:sp>
      <p:sp>
        <p:nvSpPr>
          <p:cNvPr id="6" name="Footer Placeholder 5"/>
          <p:cNvSpPr>
            <a:spLocks noGrp="1"/>
          </p:cNvSpPr>
          <p:nvPr>
            <p:ph type="ftr" sz="quarter" idx="11"/>
          </p:nvPr>
        </p:nvSpPr>
        <p:spPr/>
        <p:txBody>
          <a:bodyPr/>
          <a:lstStyle/>
          <a:p>
            <a:r>
              <a:rPr lang="fi-FI" smtClean="0"/>
              <a:t>Modul-4: Tujuan Situs dan Kebutuhan Pengguna</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AI</a:t>
            </a:r>
            <a:endParaRPr lang="en-US"/>
          </a:p>
        </p:txBody>
      </p:sp>
      <p:sp>
        <p:nvSpPr>
          <p:cNvPr id="8" name="Footer Placeholder 7"/>
          <p:cNvSpPr>
            <a:spLocks noGrp="1"/>
          </p:cNvSpPr>
          <p:nvPr>
            <p:ph type="ftr" sz="quarter" idx="11"/>
          </p:nvPr>
        </p:nvSpPr>
        <p:spPr/>
        <p:txBody>
          <a:bodyPr/>
          <a:lstStyle/>
          <a:p>
            <a:r>
              <a:rPr lang="fi-FI" smtClean="0"/>
              <a:t>Modul-4: Tujuan Situs dan Kebutuhan Pengguna</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AI</a:t>
            </a:r>
            <a:endParaRPr lang="en-US"/>
          </a:p>
        </p:txBody>
      </p:sp>
      <p:sp>
        <p:nvSpPr>
          <p:cNvPr id="4" name="Footer Placeholder 3"/>
          <p:cNvSpPr>
            <a:spLocks noGrp="1"/>
          </p:cNvSpPr>
          <p:nvPr>
            <p:ph type="ftr" sz="quarter" idx="11"/>
          </p:nvPr>
        </p:nvSpPr>
        <p:spPr/>
        <p:txBody>
          <a:bodyPr/>
          <a:lstStyle/>
          <a:p>
            <a:r>
              <a:rPr lang="fi-FI" smtClean="0"/>
              <a:t>Modul-4: Tujuan Situs dan Kebutuhan Pengguna</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AI</a:t>
            </a:r>
            <a:endParaRPr lang="en-US"/>
          </a:p>
        </p:txBody>
      </p:sp>
      <p:sp>
        <p:nvSpPr>
          <p:cNvPr id="3" name="Footer Placeholder 2"/>
          <p:cNvSpPr>
            <a:spLocks noGrp="1"/>
          </p:cNvSpPr>
          <p:nvPr>
            <p:ph type="ftr" sz="quarter" idx="11"/>
          </p:nvPr>
        </p:nvSpPr>
        <p:spPr/>
        <p:txBody>
          <a:bodyPr/>
          <a:lstStyle/>
          <a:p>
            <a:r>
              <a:rPr lang="fi-FI" smtClean="0"/>
              <a:t>Modul-4: Tujuan Situs dan Kebutuhan Pengguna</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AI</a:t>
            </a:r>
            <a:endParaRPr lang="en-US"/>
          </a:p>
        </p:txBody>
      </p:sp>
      <p:sp>
        <p:nvSpPr>
          <p:cNvPr id="6" name="Footer Placeholder 5"/>
          <p:cNvSpPr>
            <a:spLocks noGrp="1"/>
          </p:cNvSpPr>
          <p:nvPr>
            <p:ph type="ftr" sz="quarter" idx="11"/>
          </p:nvPr>
        </p:nvSpPr>
        <p:spPr/>
        <p:txBody>
          <a:bodyPr/>
          <a:lstStyle/>
          <a:p>
            <a:r>
              <a:rPr lang="fi-FI" smtClean="0"/>
              <a:t>Modul-4: Tujuan Situs dan Kebutuhan Pengguna</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AI</a:t>
            </a:r>
            <a:endParaRPr lang="en-US"/>
          </a:p>
        </p:txBody>
      </p:sp>
      <p:sp>
        <p:nvSpPr>
          <p:cNvPr id="6" name="Footer Placeholder 5"/>
          <p:cNvSpPr>
            <a:spLocks noGrp="1"/>
          </p:cNvSpPr>
          <p:nvPr>
            <p:ph type="ftr" sz="quarter" idx="11"/>
          </p:nvPr>
        </p:nvSpPr>
        <p:spPr/>
        <p:txBody>
          <a:bodyPr/>
          <a:lstStyle/>
          <a:p>
            <a:r>
              <a:rPr lang="fi-FI" smtClean="0"/>
              <a:t>Modul-4: Tujuan Situs dan Kebutuhan Pengguna</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AI</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i-FI" smtClean="0"/>
              <a:t>Modul-4: Tujuan Situs dan Kebutuhan Pengguna</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0070C0"/>
                </a:solidFill>
              </a:rPr>
              <a:t>TUJUAN SITUS DAN KEBUTUHAN PENGGUNA</a:t>
            </a:r>
            <a:endParaRPr lang="en-US" dirty="0">
              <a:solidFill>
                <a:srgbClr val="0070C0"/>
              </a:solidFill>
            </a:endParaRPr>
          </a:p>
        </p:txBody>
      </p:sp>
      <p:sp>
        <p:nvSpPr>
          <p:cNvPr id="3" name="Subtitle 2"/>
          <p:cNvSpPr>
            <a:spLocks noGrp="1"/>
          </p:cNvSpPr>
          <p:nvPr>
            <p:ph type="subTitle" idx="1"/>
          </p:nvPr>
        </p:nvSpPr>
        <p:spPr/>
        <p:txBody>
          <a:bodyPr>
            <a:normAutofit/>
          </a:bodyPr>
          <a:lstStyle/>
          <a:p>
            <a:r>
              <a:rPr lang="en-US" sz="2000" dirty="0" smtClean="0"/>
              <a:t>A. </a:t>
            </a:r>
            <a:r>
              <a:rPr lang="en-US" sz="2000" dirty="0" err="1" smtClean="0"/>
              <a:t>Ridwan</a:t>
            </a:r>
            <a:r>
              <a:rPr lang="en-US" sz="2000" dirty="0" smtClean="0"/>
              <a:t> </a:t>
            </a:r>
            <a:r>
              <a:rPr lang="en-US" sz="2000" dirty="0" err="1" smtClean="0"/>
              <a:t>Siregar</a:t>
            </a:r>
            <a:endParaRPr 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solidFill>
                  <a:srgbClr val="C00000"/>
                </a:solidFill>
              </a:rPr>
              <a:t>CONTOH TUJUAN DAN SASARAN</a:t>
            </a:r>
            <a:endParaRPr lang="id-ID" dirty="0">
              <a:solidFill>
                <a:srgbClr val="C00000"/>
              </a:solidFill>
            </a:endParaRPr>
          </a:p>
        </p:txBody>
      </p:sp>
      <p:sp>
        <p:nvSpPr>
          <p:cNvPr id="3" name="Content Placeholder 2"/>
          <p:cNvSpPr>
            <a:spLocks noGrp="1"/>
          </p:cNvSpPr>
          <p:nvPr>
            <p:ph idx="1"/>
          </p:nvPr>
        </p:nvSpPr>
        <p:spPr/>
        <p:txBody>
          <a:bodyPr>
            <a:normAutofit fontScale="70000" lnSpcReduction="20000"/>
          </a:bodyPr>
          <a:lstStyle/>
          <a:p>
            <a:r>
              <a:rPr lang="id-ID" b="1" dirty="0" smtClean="0">
                <a:solidFill>
                  <a:srgbClr val="0070C0"/>
                </a:solidFill>
              </a:rPr>
              <a:t>Tujuan</a:t>
            </a:r>
            <a:r>
              <a:rPr lang="en-US" b="1" dirty="0" smtClean="0">
                <a:solidFill>
                  <a:srgbClr val="0070C0"/>
                </a:solidFill>
              </a:rPr>
              <a:t>:</a:t>
            </a:r>
            <a:r>
              <a:rPr lang="en-US" dirty="0"/>
              <a:t> </a:t>
            </a:r>
            <a:r>
              <a:rPr lang="id-ID" dirty="0" smtClean="0"/>
              <a:t>Meningkatkan penjualan.</a:t>
            </a:r>
            <a:r>
              <a:rPr lang="en-US" dirty="0"/>
              <a:t/>
            </a:r>
            <a:br>
              <a:rPr lang="en-US" dirty="0"/>
            </a:br>
            <a:r>
              <a:rPr lang="id-ID" b="1" dirty="0" smtClean="0">
                <a:solidFill>
                  <a:srgbClr val="0070C0"/>
                </a:solidFill>
              </a:rPr>
              <a:t>Sasaran:</a:t>
            </a:r>
            <a:r>
              <a:rPr lang="en-US" dirty="0">
                <a:solidFill>
                  <a:srgbClr val="0070C0"/>
                </a:solidFill>
              </a:rPr>
              <a:t> </a:t>
            </a:r>
            <a:r>
              <a:rPr lang="id-ID" dirty="0" smtClean="0"/>
              <a:t>Optimasi </a:t>
            </a:r>
            <a:r>
              <a:rPr lang="id-ID" i="1" dirty="0" smtClean="0"/>
              <a:t>s</a:t>
            </a:r>
            <a:r>
              <a:rPr lang="en-US" i="1" dirty="0" err="1" smtClean="0"/>
              <a:t>earch</a:t>
            </a:r>
            <a:r>
              <a:rPr lang="en-US" i="1" dirty="0" smtClean="0"/>
              <a:t> engine</a:t>
            </a:r>
            <a:r>
              <a:rPr lang="en-US" dirty="0" smtClean="0"/>
              <a:t>, </a:t>
            </a:r>
            <a:r>
              <a:rPr lang="id-ID" dirty="0" smtClean="0"/>
              <a:t>konten yang terorganisasi dengan baik, situs </a:t>
            </a:r>
            <a:r>
              <a:rPr lang="id-ID" i="1" dirty="0" smtClean="0"/>
              <a:t>use</a:t>
            </a:r>
            <a:r>
              <a:rPr lang="en-US" i="1" dirty="0" smtClean="0"/>
              <a:t>r-friendly</a:t>
            </a:r>
            <a:r>
              <a:rPr lang="en-US" dirty="0" smtClean="0"/>
              <a:t>,</a:t>
            </a:r>
            <a:r>
              <a:rPr lang="id-ID" dirty="0" smtClean="0"/>
              <a:t> respons yang </a:t>
            </a:r>
            <a:r>
              <a:rPr lang="en-US" dirty="0" err="1" smtClean="0"/>
              <a:t>efe</a:t>
            </a:r>
            <a:r>
              <a:rPr lang="id-ID" dirty="0" smtClean="0"/>
              <a:t>ktif</a:t>
            </a:r>
            <a:r>
              <a:rPr lang="en-US" dirty="0" smtClean="0"/>
              <a:t>.</a:t>
            </a:r>
            <a:endParaRPr lang="id-ID" dirty="0" smtClean="0"/>
          </a:p>
          <a:p>
            <a:endParaRPr lang="en-US" sz="1300" dirty="0"/>
          </a:p>
          <a:p>
            <a:r>
              <a:rPr lang="id-ID" b="1" dirty="0">
                <a:solidFill>
                  <a:srgbClr val="0070C0"/>
                </a:solidFill>
              </a:rPr>
              <a:t>Tujuan</a:t>
            </a:r>
            <a:r>
              <a:rPr lang="en-US" b="1" dirty="0">
                <a:solidFill>
                  <a:srgbClr val="0070C0"/>
                </a:solidFill>
              </a:rPr>
              <a:t>: </a:t>
            </a:r>
            <a:r>
              <a:rPr lang="en-US" dirty="0"/>
              <a:t> </a:t>
            </a:r>
            <a:r>
              <a:rPr lang="id-ID" dirty="0" smtClean="0"/>
              <a:t>Menjadi sumber daya yang berwibawa</a:t>
            </a:r>
            <a:r>
              <a:rPr lang="en-US" dirty="0" smtClean="0"/>
              <a:t>.</a:t>
            </a:r>
            <a:r>
              <a:rPr lang="en-US" dirty="0"/>
              <a:t/>
            </a:r>
            <a:br>
              <a:rPr lang="en-US" dirty="0"/>
            </a:br>
            <a:r>
              <a:rPr lang="id-ID" b="1" dirty="0">
                <a:solidFill>
                  <a:srgbClr val="0070C0"/>
                </a:solidFill>
              </a:rPr>
              <a:t>Sasaran:</a:t>
            </a:r>
            <a:r>
              <a:rPr lang="id-ID" b="1" dirty="0"/>
              <a:t> </a:t>
            </a:r>
            <a:r>
              <a:rPr lang="en-US" dirty="0"/>
              <a:t> </a:t>
            </a:r>
            <a:r>
              <a:rPr lang="id-ID" dirty="0" smtClean="0"/>
              <a:t>Menyediakan konten berkualitas, menambahkan informasi baru secara reguler, meningkatkan kepercayaan, memasarkan situs pada situs web lain dan media sosial.</a:t>
            </a:r>
          </a:p>
          <a:p>
            <a:endParaRPr lang="id-ID" sz="1300" dirty="0" smtClean="0"/>
          </a:p>
          <a:p>
            <a:r>
              <a:rPr lang="id-ID" b="1" dirty="0" smtClean="0">
                <a:solidFill>
                  <a:srgbClr val="0070C0"/>
                </a:solidFill>
              </a:rPr>
              <a:t>Tujuan</a:t>
            </a:r>
            <a:r>
              <a:rPr lang="en-US" b="1" dirty="0">
                <a:solidFill>
                  <a:srgbClr val="0070C0"/>
                </a:solidFill>
              </a:rPr>
              <a:t>: </a:t>
            </a:r>
            <a:r>
              <a:rPr lang="en-US" dirty="0"/>
              <a:t> </a:t>
            </a:r>
            <a:r>
              <a:rPr lang="id-ID" dirty="0" smtClean="0"/>
              <a:t>Memperbaiki interaksi dengan pelanggan dan pelanggan potensial.</a:t>
            </a:r>
            <a:r>
              <a:rPr lang="en-US" dirty="0"/>
              <a:t/>
            </a:r>
            <a:br>
              <a:rPr lang="en-US" dirty="0"/>
            </a:br>
            <a:r>
              <a:rPr lang="id-ID" b="1" dirty="0">
                <a:solidFill>
                  <a:srgbClr val="0070C0"/>
                </a:solidFill>
              </a:rPr>
              <a:t>Sasaran: </a:t>
            </a:r>
            <a:r>
              <a:rPr lang="en-US" dirty="0">
                <a:solidFill>
                  <a:srgbClr val="0070C0"/>
                </a:solidFill>
              </a:rPr>
              <a:t> </a:t>
            </a:r>
            <a:r>
              <a:rPr lang="id-ID" dirty="0" smtClean="0"/>
              <a:t>Daftar e-mail pemasaran, dukungan </a:t>
            </a:r>
            <a:r>
              <a:rPr lang="id-ID" i="1" dirty="0" smtClean="0"/>
              <a:t>online</a:t>
            </a:r>
            <a:r>
              <a:rPr lang="id-ID" dirty="0" smtClean="0"/>
              <a:t> </a:t>
            </a:r>
            <a:r>
              <a:rPr lang="en-US" dirty="0" smtClean="0"/>
              <a:t>(</a:t>
            </a:r>
            <a:r>
              <a:rPr lang="en-US" dirty="0"/>
              <a:t>live chat), </a:t>
            </a:r>
            <a:r>
              <a:rPr lang="en-US" i="1" dirty="0"/>
              <a:t>webinars</a:t>
            </a:r>
            <a:r>
              <a:rPr lang="en-US" dirty="0"/>
              <a:t>, </a:t>
            </a:r>
            <a:r>
              <a:rPr lang="id-ID" dirty="0" smtClean="0"/>
              <a:t>dan konten didesain agar pengunjung kembali lagi</a:t>
            </a:r>
            <a:r>
              <a:rPr lang="en-US" dirty="0" smtClean="0"/>
              <a:t>.</a:t>
            </a:r>
            <a:endParaRPr lang="id-ID" dirty="0" smtClean="0"/>
          </a:p>
          <a:p>
            <a:endParaRPr lang="en-US" sz="1300" dirty="0"/>
          </a:p>
          <a:p>
            <a:r>
              <a:rPr lang="id-ID" b="1" dirty="0">
                <a:solidFill>
                  <a:srgbClr val="0070C0"/>
                </a:solidFill>
              </a:rPr>
              <a:t>Tujuan</a:t>
            </a:r>
            <a:r>
              <a:rPr lang="en-US" b="1" dirty="0">
                <a:solidFill>
                  <a:srgbClr val="0070C0"/>
                </a:solidFill>
              </a:rPr>
              <a:t>:</a:t>
            </a:r>
            <a:r>
              <a:rPr lang="en-US" b="1" dirty="0"/>
              <a:t> </a:t>
            </a:r>
            <a:r>
              <a:rPr lang="en-US" dirty="0"/>
              <a:t> </a:t>
            </a:r>
            <a:r>
              <a:rPr lang="id-ID" dirty="0" smtClean="0"/>
              <a:t>Membangun </a:t>
            </a:r>
            <a:r>
              <a:rPr lang="en-US" i="1" dirty="0" smtClean="0"/>
              <a:t>brand</a:t>
            </a:r>
            <a:r>
              <a:rPr lang="en-US" dirty="0"/>
              <a:t>.</a:t>
            </a:r>
            <a:br>
              <a:rPr lang="en-US" dirty="0"/>
            </a:br>
            <a:r>
              <a:rPr lang="id-ID" b="1" dirty="0">
                <a:solidFill>
                  <a:srgbClr val="0070C0"/>
                </a:solidFill>
              </a:rPr>
              <a:t>Sasaran:</a:t>
            </a:r>
            <a:r>
              <a:rPr lang="id-ID" b="1" dirty="0"/>
              <a:t> </a:t>
            </a:r>
            <a:r>
              <a:rPr lang="id-ID" dirty="0" smtClean="0"/>
              <a:t>Program pada media sosial yang aktif, promosi, manajemen reputasi.</a:t>
            </a:r>
            <a:endParaRPr lang="id-ID" dirty="0"/>
          </a:p>
        </p:txBody>
      </p:sp>
      <p:sp>
        <p:nvSpPr>
          <p:cNvPr id="4" name="Date Placeholder 3"/>
          <p:cNvSpPr>
            <a:spLocks noGrp="1"/>
          </p:cNvSpPr>
          <p:nvPr>
            <p:ph type="dt" sz="half" idx="10"/>
          </p:nvPr>
        </p:nvSpPr>
        <p:spPr/>
        <p:txBody>
          <a:bodyPr/>
          <a:lstStyle/>
          <a:p>
            <a:r>
              <a:rPr lang="en-US" smtClean="0"/>
              <a:t>AI</a:t>
            </a:r>
            <a:endParaRPr lang="en-US"/>
          </a:p>
        </p:txBody>
      </p:sp>
      <p:sp>
        <p:nvSpPr>
          <p:cNvPr id="5" name="Footer Placeholder 4"/>
          <p:cNvSpPr>
            <a:spLocks noGrp="1"/>
          </p:cNvSpPr>
          <p:nvPr>
            <p:ph type="ftr" sz="quarter" idx="11"/>
          </p:nvPr>
        </p:nvSpPr>
        <p:spPr/>
        <p:txBody>
          <a:bodyPr/>
          <a:lstStyle/>
          <a:p>
            <a:r>
              <a:rPr lang="fi-FI" smtClean="0"/>
              <a:t>Modul-4: Tujuan Situs dan Kebutuhan Pengguna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10</a:t>
            </a:fld>
            <a:endParaRPr lang="en-US" dirty="0"/>
          </a:p>
        </p:txBody>
      </p:sp>
    </p:spTree>
    <p:extLst>
      <p:ext uri="{BB962C8B-B14F-4D97-AF65-F5344CB8AC3E}">
        <p14:creationId xmlns:p14="http://schemas.microsoft.com/office/powerpoint/2010/main" val="3100239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C00000"/>
                </a:solidFill>
              </a:rPr>
              <a:t>KENALI PENGGUNA SITUS WEB ANDA</a:t>
            </a:r>
            <a:endParaRPr lang="en-US" dirty="0">
              <a:solidFill>
                <a:srgbClr val="C00000"/>
              </a:solidFill>
            </a:endParaRPr>
          </a:p>
        </p:txBody>
      </p:sp>
      <p:sp>
        <p:nvSpPr>
          <p:cNvPr id="3" name="Content Placeholder 2"/>
          <p:cNvSpPr>
            <a:spLocks noGrp="1"/>
          </p:cNvSpPr>
          <p:nvPr>
            <p:ph idx="1"/>
          </p:nvPr>
        </p:nvSpPr>
        <p:spPr/>
        <p:txBody>
          <a:bodyPr>
            <a:normAutofit/>
          </a:bodyPr>
          <a:lstStyle/>
          <a:p>
            <a:r>
              <a:rPr lang="id-ID" dirty="0" smtClean="0"/>
              <a:t>Sebagai rekayasa usabilitas (usability engeenering), </a:t>
            </a:r>
            <a:r>
              <a:rPr lang="id-ID" dirty="0"/>
              <a:t>k</a:t>
            </a:r>
            <a:r>
              <a:rPr lang="en-US" dirty="0" err="1" smtClean="0"/>
              <a:t>etika</a:t>
            </a:r>
            <a:r>
              <a:rPr lang="en-US" dirty="0" smtClean="0"/>
              <a:t> </a:t>
            </a:r>
            <a:r>
              <a:rPr lang="en-US" dirty="0" err="1" smtClean="0"/>
              <a:t>merancang</a:t>
            </a:r>
            <a:r>
              <a:rPr lang="en-US" dirty="0" smtClean="0"/>
              <a:t> </a:t>
            </a:r>
            <a:r>
              <a:rPr lang="id-ID" dirty="0" smtClean="0"/>
              <a:t>suatu </a:t>
            </a:r>
            <a:r>
              <a:rPr lang="en-US" dirty="0" err="1" smtClean="0"/>
              <a:t>situs</a:t>
            </a:r>
            <a:r>
              <a:rPr lang="en-US" dirty="0" smtClean="0"/>
              <a:t> web</a:t>
            </a:r>
            <a:r>
              <a:rPr lang="id-ID" dirty="0" smtClean="0"/>
              <a:t> adalah </a:t>
            </a:r>
            <a:r>
              <a:rPr lang="en-US" dirty="0" err="1" smtClean="0"/>
              <a:t>suatu</a:t>
            </a:r>
            <a:r>
              <a:rPr lang="en-US" dirty="0" smtClean="0"/>
              <a:t> </a:t>
            </a:r>
            <a:r>
              <a:rPr lang="en-US" dirty="0" err="1" smtClean="0"/>
              <a:t>keharusan</a:t>
            </a:r>
            <a:r>
              <a:rPr lang="en-US" dirty="0" smtClean="0"/>
              <a:t> </a:t>
            </a:r>
            <a:r>
              <a:rPr lang="en-US" dirty="0" err="1" smtClean="0"/>
              <a:t>untuk</a:t>
            </a:r>
            <a:r>
              <a:rPr lang="en-US" dirty="0" smtClean="0"/>
              <a:t> </a:t>
            </a:r>
            <a:r>
              <a:rPr lang="en-US" dirty="0" err="1" smtClean="0"/>
              <a:t>mengetahui</a:t>
            </a:r>
            <a:r>
              <a:rPr lang="en-US" dirty="0" smtClean="0"/>
              <a:t> </a:t>
            </a:r>
            <a:r>
              <a:rPr lang="id-ID" dirty="0" smtClean="0"/>
              <a:t>atau mengenal </a:t>
            </a:r>
            <a:r>
              <a:rPr lang="en-US" dirty="0" err="1" smtClean="0">
                <a:solidFill>
                  <a:srgbClr val="0070C0"/>
                </a:solidFill>
              </a:rPr>
              <a:t>pengguna</a:t>
            </a:r>
            <a:r>
              <a:rPr lang="en-US" dirty="0" smtClean="0">
                <a:solidFill>
                  <a:srgbClr val="0070C0"/>
                </a:solidFill>
              </a:rPr>
              <a:t> target </a:t>
            </a:r>
            <a:r>
              <a:rPr lang="en-US" dirty="0" err="1" smtClean="0"/>
              <a:t>dan</a:t>
            </a:r>
            <a:r>
              <a:rPr lang="en-US" dirty="0" smtClean="0"/>
              <a:t> </a:t>
            </a:r>
            <a:r>
              <a:rPr lang="id-ID" dirty="0" smtClean="0">
                <a:solidFill>
                  <a:srgbClr val="0070C0"/>
                </a:solidFill>
              </a:rPr>
              <a:t>jenis</a:t>
            </a:r>
            <a:r>
              <a:rPr lang="en-US" dirty="0" smtClean="0">
                <a:solidFill>
                  <a:srgbClr val="0070C0"/>
                </a:solidFill>
              </a:rPr>
              <a:t> </a:t>
            </a:r>
            <a:r>
              <a:rPr lang="en-US" dirty="0" err="1" smtClean="0">
                <a:solidFill>
                  <a:srgbClr val="0070C0"/>
                </a:solidFill>
              </a:rPr>
              <a:t>tugas</a:t>
            </a:r>
            <a:r>
              <a:rPr lang="en-US" dirty="0" smtClean="0">
                <a:solidFill>
                  <a:srgbClr val="0070C0"/>
                </a:solidFill>
              </a:rPr>
              <a:t> </a:t>
            </a:r>
            <a:r>
              <a:rPr lang="id-ID" dirty="0" smtClean="0"/>
              <a:t>(typical tasks) </a:t>
            </a:r>
            <a:r>
              <a:rPr lang="en-US" dirty="0" err="1" smtClean="0"/>
              <a:t>mereka</a:t>
            </a:r>
            <a:r>
              <a:rPr lang="en-US" dirty="0" smtClean="0"/>
              <a:t> </a:t>
            </a:r>
          </a:p>
          <a:p>
            <a:endParaRPr lang="en-US" dirty="0"/>
          </a:p>
        </p:txBody>
      </p:sp>
      <p:sp>
        <p:nvSpPr>
          <p:cNvPr id="4" name="Date Placeholder 3"/>
          <p:cNvSpPr>
            <a:spLocks noGrp="1"/>
          </p:cNvSpPr>
          <p:nvPr>
            <p:ph type="dt" sz="half" idx="10"/>
          </p:nvPr>
        </p:nvSpPr>
        <p:spPr/>
        <p:txBody>
          <a:bodyPr/>
          <a:lstStyle/>
          <a:p>
            <a:r>
              <a:rPr lang="en-US" smtClean="0"/>
              <a:t>AI</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
        <p:nvSpPr>
          <p:cNvPr id="6" name="Footer Placeholder 5"/>
          <p:cNvSpPr>
            <a:spLocks noGrp="1"/>
          </p:cNvSpPr>
          <p:nvPr>
            <p:ph type="ftr" sz="quarter" idx="11"/>
          </p:nvPr>
        </p:nvSpPr>
        <p:spPr/>
        <p:txBody>
          <a:bodyPr/>
          <a:lstStyle/>
          <a:p>
            <a:r>
              <a:rPr lang="fi-FI" smtClean="0"/>
              <a:t>Modul-4: Tujuan Situs dan Kebutuhan Pengguna</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PENGGUNA WEB SECARA UMUM</a:t>
            </a:r>
            <a:endParaRPr lang="en-US" dirty="0">
              <a:solidFill>
                <a:srgbClr val="C00000"/>
              </a:solidFill>
            </a:endParaRPr>
          </a:p>
        </p:txBody>
      </p:sp>
      <p:sp>
        <p:nvSpPr>
          <p:cNvPr id="3" name="Content Placeholder 2"/>
          <p:cNvSpPr>
            <a:spLocks noGrp="1"/>
          </p:cNvSpPr>
          <p:nvPr>
            <p:ph idx="1"/>
          </p:nvPr>
        </p:nvSpPr>
        <p:spPr/>
        <p:txBody>
          <a:bodyPr/>
          <a:lstStyle/>
          <a:p>
            <a:r>
              <a:rPr lang="en-US" dirty="0" err="1" smtClean="0"/>
              <a:t>Statistik</a:t>
            </a:r>
            <a:r>
              <a:rPr lang="en-US" dirty="0" smtClean="0"/>
              <a:t> </a:t>
            </a:r>
            <a:r>
              <a:rPr lang="en-US" dirty="0" err="1" smtClean="0"/>
              <a:t>tentang</a:t>
            </a:r>
            <a:r>
              <a:rPr lang="en-US" dirty="0" smtClean="0"/>
              <a:t> </a:t>
            </a:r>
            <a:r>
              <a:rPr lang="en-US" dirty="0" err="1" smtClean="0"/>
              <a:t>pengguna</a:t>
            </a:r>
            <a:r>
              <a:rPr lang="en-US" dirty="0" smtClean="0"/>
              <a:t> web </a:t>
            </a:r>
            <a:r>
              <a:rPr lang="en-US" dirty="0" err="1" smtClean="0"/>
              <a:t>secara</a:t>
            </a:r>
            <a:r>
              <a:rPr lang="en-US" dirty="0" smtClean="0"/>
              <a:t> </a:t>
            </a:r>
            <a:r>
              <a:rPr lang="en-US" dirty="0" err="1" smtClean="0"/>
              <a:t>umum</a:t>
            </a:r>
            <a:r>
              <a:rPr lang="en-US" dirty="0" smtClean="0"/>
              <a:t>, </a:t>
            </a:r>
            <a:r>
              <a:rPr lang="en-US" dirty="0" err="1" smtClean="0"/>
              <a:t>tidak</a:t>
            </a:r>
            <a:r>
              <a:rPr lang="en-US" dirty="0" smtClean="0"/>
              <a:t> </a:t>
            </a:r>
            <a:r>
              <a:rPr lang="en-US" dirty="0" err="1" smtClean="0"/>
              <a:t>spesifik</a:t>
            </a:r>
            <a:r>
              <a:rPr lang="en-US" dirty="0" smtClean="0"/>
              <a:t> </a:t>
            </a:r>
            <a:r>
              <a:rPr lang="en-US" dirty="0" err="1" smtClean="0"/>
              <a:t>terhadap</a:t>
            </a:r>
            <a:r>
              <a:rPr lang="en-US" dirty="0" smtClean="0"/>
              <a:t> </a:t>
            </a:r>
            <a:r>
              <a:rPr lang="en-US" dirty="0" err="1" smtClean="0"/>
              <a:t>suatu</a:t>
            </a:r>
            <a:r>
              <a:rPr lang="en-US" dirty="0" smtClean="0"/>
              <a:t> </a:t>
            </a:r>
            <a:r>
              <a:rPr lang="en-US" dirty="0" err="1" smtClean="0"/>
              <a:t>situs</a:t>
            </a:r>
            <a:r>
              <a:rPr lang="en-US" dirty="0" smtClean="0"/>
              <a:t> </a:t>
            </a:r>
            <a:r>
              <a:rPr lang="en-US" dirty="0" err="1" smtClean="0"/>
              <a:t>tertentu</a:t>
            </a:r>
            <a:r>
              <a:rPr lang="id-ID" dirty="0" smtClean="0"/>
              <a:t> dapat diketahui melalui:</a:t>
            </a:r>
          </a:p>
          <a:p>
            <a:pPr lvl="1"/>
            <a:r>
              <a:rPr lang="id-ID" dirty="0"/>
              <a:t>Browser </a:t>
            </a:r>
            <a:r>
              <a:rPr lang="id-ID" dirty="0" smtClean="0"/>
              <a:t>Statistics</a:t>
            </a:r>
          </a:p>
          <a:p>
            <a:pPr lvl="1"/>
            <a:r>
              <a:rPr lang="id-ID" dirty="0"/>
              <a:t>Connection </a:t>
            </a:r>
            <a:r>
              <a:rPr lang="id-ID" dirty="0" smtClean="0"/>
              <a:t>Speeds</a:t>
            </a:r>
          </a:p>
          <a:p>
            <a:endParaRPr lang="en-US" dirty="0"/>
          </a:p>
        </p:txBody>
      </p:sp>
      <p:sp>
        <p:nvSpPr>
          <p:cNvPr id="4" name="Date Placeholder 3"/>
          <p:cNvSpPr>
            <a:spLocks noGrp="1"/>
          </p:cNvSpPr>
          <p:nvPr>
            <p:ph type="dt" sz="half" idx="10"/>
          </p:nvPr>
        </p:nvSpPr>
        <p:spPr/>
        <p:txBody>
          <a:bodyPr/>
          <a:lstStyle/>
          <a:p>
            <a:r>
              <a:rPr lang="en-US" smtClean="0"/>
              <a:t>AI</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
        <p:nvSpPr>
          <p:cNvPr id="6" name="Footer Placeholder 5"/>
          <p:cNvSpPr>
            <a:spLocks noGrp="1"/>
          </p:cNvSpPr>
          <p:nvPr>
            <p:ph type="ftr" sz="quarter" idx="11"/>
          </p:nvPr>
        </p:nvSpPr>
        <p:spPr/>
        <p:txBody>
          <a:bodyPr/>
          <a:lstStyle/>
          <a:p>
            <a:r>
              <a:rPr lang="fi-FI" smtClean="0"/>
              <a:t>Modul-4: Tujuan Situs dan Kebutuhan Pengguna</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C00000"/>
                </a:solidFill>
              </a:rPr>
              <a:t>STATISTIK BROWSER</a:t>
            </a:r>
            <a:endParaRPr lang="id-ID" dirty="0">
              <a:solidFill>
                <a:srgbClr val="C00000"/>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8963823"/>
              </p:ext>
            </p:extLst>
          </p:nvPr>
        </p:nvGraphicFramePr>
        <p:xfrm>
          <a:off x="381000" y="1828800"/>
          <a:ext cx="8382000" cy="1150004"/>
        </p:xfrm>
        <a:graphic>
          <a:graphicData uri="http://schemas.openxmlformats.org/drawingml/2006/table">
            <a:tbl>
              <a:tblPr/>
              <a:tblGrid>
                <a:gridCol w="1447800"/>
                <a:gridCol w="1346200"/>
                <a:gridCol w="1397000"/>
                <a:gridCol w="1397000"/>
                <a:gridCol w="1397000"/>
                <a:gridCol w="1397000"/>
              </a:tblGrid>
              <a:tr h="415187">
                <a:tc>
                  <a:txBody>
                    <a:bodyPr/>
                    <a:lstStyle/>
                    <a:p>
                      <a:pPr algn="ctr" fontAlgn="t"/>
                      <a:r>
                        <a:rPr lang="id-ID" sz="2800" b="1" dirty="0">
                          <a:effectLst/>
                        </a:rPr>
                        <a:t>2015</a:t>
                      </a:r>
                    </a:p>
                  </a:txBody>
                  <a:tcPr marL="74141" marR="74141" marT="74141" marB="7414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id-ID" sz="2800" b="1" u="none" dirty="0">
                          <a:solidFill>
                            <a:srgbClr val="333333"/>
                          </a:solidFill>
                          <a:effectLst/>
                        </a:rPr>
                        <a:t>Chrome</a:t>
                      </a:r>
                      <a:endParaRPr lang="id-ID" sz="2800" b="1" u="none" dirty="0">
                        <a:effectLst/>
                      </a:endParaRPr>
                    </a:p>
                  </a:txBody>
                  <a:tcPr marL="74141" marR="74141" marT="74141" marB="7414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id-ID" sz="2800" b="1" u="none" dirty="0">
                          <a:solidFill>
                            <a:srgbClr val="333333"/>
                          </a:solidFill>
                          <a:effectLst/>
                        </a:rPr>
                        <a:t>IE</a:t>
                      </a:r>
                      <a:endParaRPr lang="id-ID" sz="2800" b="1" u="none" dirty="0">
                        <a:effectLst/>
                      </a:endParaRPr>
                    </a:p>
                  </a:txBody>
                  <a:tcPr marL="74141" marR="74141" marT="74141" marB="7414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id-ID" sz="2800" b="1" u="none" dirty="0">
                          <a:solidFill>
                            <a:srgbClr val="333333"/>
                          </a:solidFill>
                          <a:effectLst/>
                        </a:rPr>
                        <a:t>Firefox</a:t>
                      </a:r>
                      <a:endParaRPr lang="id-ID" sz="2800" b="1" u="none" dirty="0">
                        <a:effectLst/>
                      </a:endParaRPr>
                    </a:p>
                  </a:txBody>
                  <a:tcPr marL="74141" marR="74141" marT="74141" marB="7414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id-ID" sz="2800" b="1" u="none" dirty="0">
                          <a:solidFill>
                            <a:srgbClr val="333333"/>
                          </a:solidFill>
                          <a:effectLst/>
                        </a:rPr>
                        <a:t>Safari</a:t>
                      </a:r>
                      <a:endParaRPr lang="id-ID" sz="2800" b="1" u="none" dirty="0">
                        <a:effectLst/>
                      </a:endParaRPr>
                    </a:p>
                  </a:txBody>
                  <a:tcPr marL="74141" marR="74141" marT="74141" marB="7414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id-ID" sz="2800" b="1" u="none" dirty="0">
                          <a:solidFill>
                            <a:srgbClr val="333333"/>
                          </a:solidFill>
                          <a:effectLst/>
                        </a:rPr>
                        <a:t>Opera</a:t>
                      </a:r>
                      <a:endParaRPr lang="id-ID" sz="2800" b="1" u="none" dirty="0">
                        <a:effectLst/>
                      </a:endParaRPr>
                    </a:p>
                  </a:txBody>
                  <a:tcPr marL="74141" marR="74141" marT="74141" marB="7414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415187">
                <a:tc>
                  <a:txBody>
                    <a:bodyPr/>
                    <a:lstStyle/>
                    <a:p>
                      <a:pPr fontAlgn="t"/>
                      <a:r>
                        <a:rPr lang="id-ID" sz="2800">
                          <a:effectLst/>
                        </a:rPr>
                        <a:t>February</a:t>
                      </a:r>
                    </a:p>
                  </a:txBody>
                  <a:tcPr marL="74141" marR="74141" marT="74141" marB="7414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1F1F1"/>
                    </a:solidFill>
                  </a:tcPr>
                </a:tc>
                <a:tc>
                  <a:txBody>
                    <a:bodyPr/>
                    <a:lstStyle/>
                    <a:p>
                      <a:pPr algn="r" fontAlgn="t"/>
                      <a:r>
                        <a:rPr lang="id-ID" sz="2800">
                          <a:effectLst/>
                        </a:rPr>
                        <a:t>62.5 %</a:t>
                      </a:r>
                    </a:p>
                  </a:txBody>
                  <a:tcPr marL="74141" marR="74141" marT="74141" marB="7414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1F1F1"/>
                    </a:solidFill>
                  </a:tcPr>
                </a:tc>
                <a:tc>
                  <a:txBody>
                    <a:bodyPr/>
                    <a:lstStyle/>
                    <a:p>
                      <a:pPr algn="r" fontAlgn="t"/>
                      <a:r>
                        <a:rPr lang="id-ID" sz="2800">
                          <a:effectLst/>
                        </a:rPr>
                        <a:t>8.0 %</a:t>
                      </a:r>
                    </a:p>
                  </a:txBody>
                  <a:tcPr marL="74141" marR="74141" marT="74141" marB="7414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1F1F1"/>
                    </a:solidFill>
                  </a:tcPr>
                </a:tc>
                <a:tc>
                  <a:txBody>
                    <a:bodyPr/>
                    <a:lstStyle/>
                    <a:p>
                      <a:pPr algn="r" fontAlgn="t"/>
                      <a:r>
                        <a:rPr lang="id-ID" sz="2800">
                          <a:effectLst/>
                        </a:rPr>
                        <a:t>22.9 %</a:t>
                      </a:r>
                    </a:p>
                  </a:txBody>
                  <a:tcPr marL="74141" marR="74141" marT="74141" marB="7414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1F1F1"/>
                    </a:solidFill>
                  </a:tcPr>
                </a:tc>
                <a:tc>
                  <a:txBody>
                    <a:bodyPr/>
                    <a:lstStyle/>
                    <a:p>
                      <a:pPr algn="r" fontAlgn="t"/>
                      <a:r>
                        <a:rPr lang="id-ID" sz="2800">
                          <a:effectLst/>
                        </a:rPr>
                        <a:t>3.9 %</a:t>
                      </a:r>
                    </a:p>
                  </a:txBody>
                  <a:tcPr marL="74141" marR="74141" marT="74141" marB="7414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1F1F1"/>
                    </a:solidFill>
                  </a:tcPr>
                </a:tc>
                <a:tc>
                  <a:txBody>
                    <a:bodyPr/>
                    <a:lstStyle/>
                    <a:p>
                      <a:pPr algn="r" fontAlgn="t"/>
                      <a:r>
                        <a:rPr lang="id-ID" sz="2800" dirty="0">
                          <a:effectLst/>
                        </a:rPr>
                        <a:t>1.5 %</a:t>
                      </a:r>
                    </a:p>
                  </a:txBody>
                  <a:tcPr marL="74141" marR="74141" marT="74141" marB="7414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1F1F1"/>
                    </a:solidFill>
                  </a:tcPr>
                </a:tc>
              </a:tr>
            </a:tbl>
          </a:graphicData>
        </a:graphic>
      </p:graphicFrame>
      <p:sp>
        <p:nvSpPr>
          <p:cNvPr id="4" name="Date Placeholder 3"/>
          <p:cNvSpPr>
            <a:spLocks noGrp="1"/>
          </p:cNvSpPr>
          <p:nvPr>
            <p:ph type="dt" sz="half" idx="10"/>
          </p:nvPr>
        </p:nvSpPr>
        <p:spPr/>
        <p:txBody>
          <a:bodyPr/>
          <a:lstStyle/>
          <a:p>
            <a:r>
              <a:rPr lang="en-US" smtClean="0"/>
              <a:t>AI</a:t>
            </a:r>
            <a:endParaRPr lang="en-US"/>
          </a:p>
        </p:txBody>
      </p:sp>
      <p:sp>
        <p:nvSpPr>
          <p:cNvPr id="5" name="Footer Placeholder 4"/>
          <p:cNvSpPr>
            <a:spLocks noGrp="1"/>
          </p:cNvSpPr>
          <p:nvPr>
            <p:ph type="ftr" sz="quarter" idx="11"/>
          </p:nvPr>
        </p:nvSpPr>
        <p:spPr/>
        <p:txBody>
          <a:bodyPr/>
          <a:lstStyle/>
          <a:p>
            <a:r>
              <a:rPr lang="fi-FI" smtClean="0"/>
              <a:t>Modul-4: Tujuan Situs dan Kebutuhan Pengguna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2926815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2">
                    <a:lumMod val="60000"/>
                    <a:lumOff val="40000"/>
                  </a:schemeClr>
                </a:solidFill>
              </a:rPr>
              <a:t>STATISTIK BROWSER</a:t>
            </a:r>
            <a:endParaRPr lang="en-US" dirty="0">
              <a:solidFill>
                <a:schemeClr val="accent2">
                  <a:lumMod val="60000"/>
                  <a:lumOff val="40000"/>
                </a:schemeClr>
              </a:solidFill>
            </a:endParaRPr>
          </a:p>
        </p:txBody>
      </p:sp>
      <p:sp>
        <p:nvSpPr>
          <p:cNvPr id="3" name="Content Placeholder 2"/>
          <p:cNvSpPr>
            <a:spLocks noGrp="1"/>
          </p:cNvSpPr>
          <p:nvPr>
            <p:ph idx="1"/>
          </p:nvPr>
        </p:nvSpPr>
        <p:spPr/>
        <p:txBody>
          <a:bodyPr>
            <a:normAutofit fontScale="92500" lnSpcReduction="10000"/>
          </a:bodyPr>
          <a:lstStyle/>
          <a:p>
            <a:r>
              <a:rPr lang="en-US" dirty="0" smtClean="0">
                <a:solidFill>
                  <a:srgbClr val="0070C0"/>
                </a:solidFill>
              </a:rPr>
              <a:t>Wikipedia; Usage Share of Web Browsers </a:t>
            </a:r>
            <a:r>
              <a:rPr lang="en-US" dirty="0" smtClean="0"/>
              <a:t>http://en.wikipedia.org/wiki/Usage_share_of_ </a:t>
            </a:r>
            <a:r>
              <a:rPr lang="en-US" dirty="0" err="1" smtClean="0"/>
              <a:t>web_browsers</a:t>
            </a:r>
            <a:endParaRPr lang="en-US" dirty="0" smtClean="0"/>
          </a:p>
          <a:p>
            <a:r>
              <a:rPr lang="en-US" dirty="0" err="1" smtClean="0">
                <a:solidFill>
                  <a:srgbClr val="0070C0"/>
                </a:solidFill>
              </a:rPr>
              <a:t>StatCounter</a:t>
            </a:r>
            <a:r>
              <a:rPr lang="en-US" dirty="0" smtClean="0">
                <a:solidFill>
                  <a:srgbClr val="0070C0"/>
                </a:solidFill>
              </a:rPr>
              <a:t> Global Statistics</a:t>
            </a:r>
          </a:p>
          <a:p>
            <a:pPr>
              <a:buNone/>
            </a:pPr>
            <a:r>
              <a:rPr lang="en-US" dirty="0" smtClean="0"/>
              <a:t>	http://gs.statcounter.com/</a:t>
            </a:r>
          </a:p>
          <a:p>
            <a:r>
              <a:rPr lang="en-US" dirty="0" err="1" smtClean="0">
                <a:solidFill>
                  <a:srgbClr val="0070C0"/>
                </a:solidFill>
              </a:rPr>
              <a:t>NetApplications</a:t>
            </a:r>
            <a:r>
              <a:rPr lang="en-US" dirty="0" smtClean="0">
                <a:solidFill>
                  <a:srgbClr val="0070C0"/>
                </a:solidFill>
              </a:rPr>
              <a:t>; Browser Market Share</a:t>
            </a:r>
            <a:endParaRPr lang="en-US" dirty="0" smtClean="0"/>
          </a:p>
          <a:p>
            <a:pPr>
              <a:buNone/>
            </a:pPr>
            <a:r>
              <a:rPr lang="en-US" dirty="0" smtClean="0"/>
              <a:t>	http://www.netmarketshare.com/</a:t>
            </a:r>
          </a:p>
          <a:p>
            <a:r>
              <a:rPr lang="en-US" dirty="0" smtClean="0">
                <a:solidFill>
                  <a:srgbClr val="0070C0"/>
                </a:solidFill>
              </a:rPr>
              <a:t>Charles </a:t>
            </a:r>
            <a:r>
              <a:rPr lang="en-US" dirty="0" err="1" smtClean="0">
                <a:solidFill>
                  <a:srgbClr val="0070C0"/>
                </a:solidFill>
              </a:rPr>
              <a:t>Upsdell</a:t>
            </a:r>
            <a:r>
              <a:rPr lang="en-US" dirty="0" smtClean="0">
                <a:solidFill>
                  <a:srgbClr val="0070C0"/>
                </a:solidFill>
              </a:rPr>
              <a:t>, Browser News</a:t>
            </a:r>
          </a:p>
          <a:p>
            <a:pPr>
              <a:buNone/>
            </a:pPr>
            <a:r>
              <a:rPr lang="en-US" dirty="0" smtClean="0"/>
              <a:t>	http://www.upsdell.com/BrowserNews/stat.htm</a:t>
            </a:r>
            <a:endParaRPr lang="en-US" dirty="0"/>
          </a:p>
        </p:txBody>
      </p:sp>
      <p:sp>
        <p:nvSpPr>
          <p:cNvPr id="4" name="Date Placeholder 3"/>
          <p:cNvSpPr>
            <a:spLocks noGrp="1"/>
          </p:cNvSpPr>
          <p:nvPr>
            <p:ph type="dt" sz="half" idx="10"/>
          </p:nvPr>
        </p:nvSpPr>
        <p:spPr/>
        <p:txBody>
          <a:bodyPr/>
          <a:lstStyle/>
          <a:p>
            <a:r>
              <a:rPr lang="en-US" smtClean="0"/>
              <a:t>AI</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sp>
        <p:nvSpPr>
          <p:cNvPr id="6" name="Footer Placeholder 5"/>
          <p:cNvSpPr>
            <a:spLocks noGrp="1"/>
          </p:cNvSpPr>
          <p:nvPr>
            <p:ph type="ftr" sz="quarter" idx="11"/>
          </p:nvPr>
        </p:nvSpPr>
        <p:spPr/>
        <p:txBody>
          <a:bodyPr/>
          <a:lstStyle/>
          <a:p>
            <a:r>
              <a:rPr lang="fi-FI" smtClean="0"/>
              <a:t>Modul-4: Tujuan Situs dan Kebutuhan Pengguna</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KECEPATAN KONEKSI</a:t>
            </a:r>
            <a:endParaRPr lang="id-ID" dirty="0">
              <a:solidFill>
                <a:srgbClr val="C00000"/>
              </a:solidFill>
            </a:endParaRPr>
          </a:p>
        </p:txBody>
      </p:sp>
      <p:sp>
        <p:nvSpPr>
          <p:cNvPr id="3" name="Content Placeholder 2"/>
          <p:cNvSpPr>
            <a:spLocks noGrp="1"/>
          </p:cNvSpPr>
          <p:nvPr>
            <p:ph idx="1"/>
          </p:nvPr>
        </p:nvSpPr>
        <p:spPr/>
        <p:txBody>
          <a:bodyPr/>
          <a:lstStyle/>
          <a:p>
            <a:endParaRPr lang="id-ID"/>
          </a:p>
        </p:txBody>
      </p:sp>
      <p:sp>
        <p:nvSpPr>
          <p:cNvPr id="4" name="Date Placeholder 3"/>
          <p:cNvSpPr>
            <a:spLocks noGrp="1"/>
          </p:cNvSpPr>
          <p:nvPr>
            <p:ph type="dt" sz="half" idx="10"/>
          </p:nvPr>
        </p:nvSpPr>
        <p:spPr/>
        <p:txBody>
          <a:bodyPr/>
          <a:lstStyle/>
          <a:p>
            <a:r>
              <a:rPr lang="en-US" smtClean="0"/>
              <a:t>AI</a:t>
            </a:r>
            <a:endParaRPr lang="en-US"/>
          </a:p>
        </p:txBody>
      </p:sp>
      <p:sp>
        <p:nvSpPr>
          <p:cNvPr id="5" name="Footer Placeholder 4"/>
          <p:cNvSpPr>
            <a:spLocks noGrp="1"/>
          </p:cNvSpPr>
          <p:nvPr>
            <p:ph type="ftr" sz="quarter" idx="11"/>
          </p:nvPr>
        </p:nvSpPr>
        <p:spPr/>
        <p:txBody>
          <a:bodyPr/>
          <a:lstStyle/>
          <a:p>
            <a:r>
              <a:rPr lang="fi-FI" smtClean="0"/>
              <a:t>Modul-4: Tujuan Situs dan Kebutuhan Pengguna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15</a:t>
            </a:fld>
            <a:endParaRPr lang="en-US"/>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788" t="15080" r="27602"/>
          <a:stretch/>
        </p:blipFill>
        <p:spPr bwMode="auto">
          <a:xfrm>
            <a:off x="660400" y="1123462"/>
            <a:ext cx="8026400" cy="5505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68334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2">
                    <a:lumMod val="60000"/>
                    <a:lumOff val="40000"/>
                  </a:schemeClr>
                </a:solidFill>
              </a:rPr>
              <a:t>KECEPATAN KONEKSI</a:t>
            </a:r>
            <a:endParaRPr lang="en-US" dirty="0">
              <a:solidFill>
                <a:schemeClr val="accent2">
                  <a:lumMod val="60000"/>
                  <a:lumOff val="40000"/>
                </a:schemeClr>
              </a:solidFill>
            </a:endParaRPr>
          </a:p>
        </p:txBody>
      </p:sp>
      <p:sp>
        <p:nvSpPr>
          <p:cNvPr id="3" name="Content Placeholder 2"/>
          <p:cNvSpPr>
            <a:spLocks noGrp="1"/>
          </p:cNvSpPr>
          <p:nvPr>
            <p:ph idx="1"/>
          </p:nvPr>
        </p:nvSpPr>
        <p:spPr/>
        <p:txBody>
          <a:bodyPr>
            <a:normAutofit fontScale="85000" lnSpcReduction="20000"/>
          </a:bodyPr>
          <a:lstStyle/>
          <a:p>
            <a:r>
              <a:rPr lang="en-US" dirty="0" smtClean="0">
                <a:solidFill>
                  <a:srgbClr val="0070C0"/>
                </a:solidFill>
              </a:rPr>
              <a:t>Andy King; The Bandwidth Report </a:t>
            </a:r>
            <a:r>
              <a:rPr lang="en-US" dirty="0" smtClean="0"/>
              <a:t>http://www.websiteoptimization.com/bw/</a:t>
            </a:r>
          </a:p>
          <a:p>
            <a:r>
              <a:rPr lang="en-US" dirty="0" smtClean="0">
                <a:solidFill>
                  <a:srgbClr val="0070C0"/>
                </a:solidFill>
              </a:rPr>
              <a:t>Pew Internet; Home Broadband</a:t>
            </a:r>
            <a:endParaRPr lang="en-US" dirty="0" smtClean="0"/>
          </a:p>
          <a:p>
            <a:pPr>
              <a:buNone/>
            </a:pPr>
            <a:r>
              <a:rPr lang="en-US" dirty="0" smtClean="0"/>
              <a:t>	http://www.pewinternet.org/</a:t>
            </a:r>
          </a:p>
          <a:p>
            <a:r>
              <a:rPr lang="en-US" dirty="0" err="1" smtClean="0">
                <a:solidFill>
                  <a:srgbClr val="0070C0"/>
                </a:solidFill>
              </a:rPr>
              <a:t>Akamai</a:t>
            </a:r>
            <a:r>
              <a:rPr lang="en-US" dirty="0" smtClean="0">
                <a:solidFill>
                  <a:srgbClr val="0070C0"/>
                </a:solidFill>
              </a:rPr>
              <a:t>; State of the Internet Report</a:t>
            </a:r>
          </a:p>
          <a:p>
            <a:pPr>
              <a:buNone/>
            </a:pPr>
            <a:r>
              <a:rPr lang="en-US" dirty="0" smtClean="0"/>
              <a:t>	http://www.akamai.com/stateoftheinternet/</a:t>
            </a:r>
          </a:p>
          <a:p>
            <a:r>
              <a:rPr lang="en-US" dirty="0" err="1" smtClean="0">
                <a:solidFill>
                  <a:srgbClr val="0070C0"/>
                </a:solidFill>
              </a:rPr>
              <a:t>Ookla</a:t>
            </a:r>
            <a:r>
              <a:rPr lang="en-US" dirty="0" smtClean="0">
                <a:solidFill>
                  <a:srgbClr val="0070C0"/>
                </a:solidFill>
              </a:rPr>
              <a:t>; Net Index</a:t>
            </a:r>
          </a:p>
          <a:p>
            <a:pPr>
              <a:buNone/>
            </a:pPr>
            <a:r>
              <a:rPr lang="en-US" dirty="0" smtClean="0"/>
              <a:t>	netindex.com </a:t>
            </a:r>
          </a:p>
          <a:p>
            <a:r>
              <a:rPr lang="en-US" dirty="0" smtClean="0">
                <a:solidFill>
                  <a:srgbClr val="0070C0"/>
                </a:solidFill>
              </a:rPr>
              <a:t>Measured connection speeds, aggregated from millions of users</a:t>
            </a:r>
            <a:endParaRPr lang="en-US" dirty="0" smtClean="0"/>
          </a:p>
          <a:p>
            <a:pPr>
              <a:buNone/>
            </a:pPr>
            <a:r>
              <a:rPr lang="en-US" dirty="0" smtClean="0"/>
              <a:t>	speedtest.net .</a:t>
            </a:r>
            <a:endParaRPr lang="en-US" dirty="0"/>
          </a:p>
        </p:txBody>
      </p:sp>
      <p:sp>
        <p:nvSpPr>
          <p:cNvPr id="4" name="Date Placeholder 3"/>
          <p:cNvSpPr>
            <a:spLocks noGrp="1"/>
          </p:cNvSpPr>
          <p:nvPr>
            <p:ph type="dt" sz="half" idx="10"/>
          </p:nvPr>
        </p:nvSpPr>
        <p:spPr/>
        <p:txBody>
          <a:bodyPr/>
          <a:lstStyle/>
          <a:p>
            <a:r>
              <a:rPr lang="en-US" smtClean="0"/>
              <a:t>AI</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
        <p:nvSpPr>
          <p:cNvPr id="6" name="Footer Placeholder 5"/>
          <p:cNvSpPr>
            <a:spLocks noGrp="1"/>
          </p:cNvSpPr>
          <p:nvPr>
            <p:ph type="ftr" sz="quarter" idx="11"/>
          </p:nvPr>
        </p:nvSpPr>
        <p:spPr/>
        <p:txBody>
          <a:bodyPr/>
          <a:lstStyle/>
          <a:p>
            <a:r>
              <a:rPr lang="fi-FI" smtClean="0"/>
              <a:t>Modul-4: Tujuan Situs dan Kebutuhan Pengguna</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C00000"/>
                </a:solidFill>
              </a:rPr>
              <a:t>MOBILE IS COMING</a:t>
            </a:r>
            <a:endParaRPr lang="en-US" dirty="0">
              <a:solidFill>
                <a:srgbClr val="C00000"/>
              </a:solidFill>
            </a:endParaRPr>
          </a:p>
        </p:txBody>
      </p:sp>
      <p:sp>
        <p:nvSpPr>
          <p:cNvPr id="3" name="Content Placeholder 2"/>
          <p:cNvSpPr>
            <a:spLocks noGrp="1"/>
          </p:cNvSpPr>
          <p:nvPr>
            <p:ph idx="1"/>
          </p:nvPr>
        </p:nvSpPr>
        <p:spPr/>
        <p:txBody>
          <a:bodyPr>
            <a:normAutofit lnSpcReduction="10000"/>
          </a:bodyPr>
          <a:lstStyle/>
          <a:p>
            <a:r>
              <a:rPr lang="en-US" dirty="0" err="1" smtClean="0"/>
              <a:t>Penjualan</a:t>
            </a:r>
            <a:r>
              <a:rPr lang="en-US" dirty="0" smtClean="0"/>
              <a:t> </a:t>
            </a:r>
            <a:r>
              <a:rPr lang="en-US" dirty="0" err="1" smtClean="0"/>
              <a:t>telepon</a:t>
            </a:r>
            <a:r>
              <a:rPr lang="en-US" dirty="0" smtClean="0"/>
              <a:t> </a:t>
            </a:r>
            <a:r>
              <a:rPr lang="en-US" dirty="0" err="1" smtClean="0"/>
              <a:t>cerdas</a:t>
            </a:r>
            <a:r>
              <a:rPr lang="en-US" dirty="0" smtClean="0"/>
              <a:t> (</a:t>
            </a:r>
            <a:r>
              <a:rPr lang="en-US" dirty="0" err="1" smtClean="0"/>
              <a:t>smartphones</a:t>
            </a:r>
            <a:r>
              <a:rPr lang="en-US" dirty="0" smtClean="0"/>
              <a:t>) </a:t>
            </a:r>
            <a:r>
              <a:rPr lang="en-US" dirty="0" err="1" smtClean="0"/>
              <a:t>menyusul</a:t>
            </a:r>
            <a:r>
              <a:rPr lang="en-US" dirty="0" smtClean="0"/>
              <a:t> </a:t>
            </a:r>
            <a:r>
              <a:rPr lang="en-US" dirty="0" err="1" smtClean="0"/>
              <a:t>penjualan</a:t>
            </a:r>
            <a:r>
              <a:rPr lang="en-US" dirty="0" smtClean="0"/>
              <a:t> PC </a:t>
            </a:r>
            <a:r>
              <a:rPr lang="en-US" dirty="0" err="1" smtClean="0"/>
              <a:t>baru</a:t>
            </a:r>
            <a:r>
              <a:rPr lang="en-US" dirty="0" smtClean="0"/>
              <a:t> (desktop + laptop)</a:t>
            </a:r>
          </a:p>
          <a:p>
            <a:r>
              <a:rPr lang="en-US" dirty="0" err="1" smtClean="0"/>
              <a:t>Telepon</a:t>
            </a:r>
            <a:r>
              <a:rPr lang="en-US" dirty="0" smtClean="0"/>
              <a:t> </a:t>
            </a:r>
            <a:r>
              <a:rPr lang="en-US" dirty="0" err="1" smtClean="0"/>
              <a:t>cerdas</a:t>
            </a:r>
            <a:r>
              <a:rPr lang="en-US" dirty="0" smtClean="0"/>
              <a:t> </a:t>
            </a:r>
            <a:r>
              <a:rPr lang="en-US" dirty="0" err="1" smtClean="0"/>
              <a:t>menyusul</a:t>
            </a:r>
            <a:r>
              <a:rPr lang="en-US" dirty="0" smtClean="0"/>
              <a:t> PC </a:t>
            </a:r>
            <a:r>
              <a:rPr lang="en-US" dirty="0" err="1" smtClean="0"/>
              <a:t>sebagai</a:t>
            </a:r>
            <a:r>
              <a:rPr lang="en-US" dirty="0" smtClean="0"/>
              <a:t> </a:t>
            </a:r>
            <a:r>
              <a:rPr lang="en-US" dirty="0" err="1" smtClean="0"/>
              <a:t>peralatan</a:t>
            </a:r>
            <a:r>
              <a:rPr lang="en-US" dirty="0" smtClean="0"/>
              <a:t> </a:t>
            </a:r>
            <a:r>
              <a:rPr lang="en-US" dirty="0" err="1" smtClean="0"/>
              <a:t>akses</a:t>
            </a:r>
            <a:r>
              <a:rPr lang="en-US" dirty="0" smtClean="0"/>
              <a:t> web </a:t>
            </a:r>
            <a:r>
              <a:rPr lang="en-US" dirty="0" err="1" smtClean="0"/>
              <a:t>pada</a:t>
            </a:r>
            <a:r>
              <a:rPr lang="en-US" dirty="0" smtClean="0"/>
              <a:t> </a:t>
            </a:r>
            <a:r>
              <a:rPr lang="en-US" dirty="0" err="1" smtClean="0"/>
              <a:t>tahun</a:t>
            </a:r>
            <a:r>
              <a:rPr lang="en-US" dirty="0" smtClean="0"/>
              <a:t> 2013</a:t>
            </a:r>
          </a:p>
          <a:p>
            <a:r>
              <a:rPr lang="en-US" dirty="0" smtClean="0"/>
              <a:t>40% </a:t>
            </a:r>
            <a:r>
              <a:rPr lang="en-US" dirty="0" err="1" smtClean="0"/>
              <a:t>dari</a:t>
            </a:r>
            <a:r>
              <a:rPr lang="en-US" dirty="0" smtClean="0"/>
              <a:t> tweets </a:t>
            </a:r>
            <a:r>
              <a:rPr lang="en-US" dirty="0" err="1" smtClean="0"/>
              <a:t>saat</a:t>
            </a:r>
            <a:r>
              <a:rPr lang="en-US" dirty="0" smtClean="0"/>
              <a:t> </a:t>
            </a:r>
            <a:r>
              <a:rPr lang="en-US" dirty="0" err="1" smtClean="0"/>
              <a:t>ini</a:t>
            </a:r>
            <a:r>
              <a:rPr lang="en-US" dirty="0" smtClean="0"/>
              <a:t> </a:t>
            </a:r>
            <a:r>
              <a:rPr lang="en-US" dirty="0" err="1" smtClean="0"/>
              <a:t>berasal</a:t>
            </a:r>
            <a:r>
              <a:rPr lang="en-US" dirty="0" smtClean="0"/>
              <a:t> </a:t>
            </a:r>
            <a:r>
              <a:rPr lang="en-US" dirty="0" err="1" smtClean="0"/>
              <a:t>dari</a:t>
            </a:r>
            <a:r>
              <a:rPr lang="en-US" dirty="0" smtClean="0"/>
              <a:t> </a:t>
            </a:r>
            <a:r>
              <a:rPr lang="en-US" dirty="0" err="1" smtClean="0"/>
              <a:t>peralatan</a:t>
            </a:r>
            <a:r>
              <a:rPr lang="en-US" dirty="0" smtClean="0"/>
              <a:t> mobile, </a:t>
            </a:r>
            <a:r>
              <a:rPr lang="en-US" dirty="0" err="1" smtClean="0"/>
              <a:t>tahun</a:t>
            </a:r>
            <a:r>
              <a:rPr lang="en-US" dirty="0" smtClean="0"/>
              <a:t> </a:t>
            </a:r>
            <a:r>
              <a:rPr lang="en-US" dirty="0" err="1" smtClean="0"/>
              <a:t>sebelumnya</a:t>
            </a:r>
            <a:r>
              <a:rPr lang="en-US" dirty="0" smtClean="0"/>
              <a:t> </a:t>
            </a:r>
            <a:r>
              <a:rPr lang="en-US" dirty="0" err="1" smtClean="0"/>
              <a:t>hanya</a:t>
            </a:r>
            <a:r>
              <a:rPr lang="en-US" dirty="0" smtClean="0"/>
              <a:t> 25%</a:t>
            </a:r>
          </a:p>
          <a:p>
            <a:r>
              <a:rPr lang="en-US" dirty="0" err="1" smtClean="0"/>
              <a:t>Peningkatan</a:t>
            </a:r>
            <a:r>
              <a:rPr lang="en-US" dirty="0" smtClean="0"/>
              <a:t> </a:t>
            </a:r>
            <a:r>
              <a:rPr lang="en-US" dirty="0" err="1" smtClean="0"/>
              <a:t>penggunaan</a:t>
            </a:r>
            <a:r>
              <a:rPr lang="en-US" dirty="0" smtClean="0"/>
              <a:t> </a:t>
            </a:r>
            <a:r>
              <a:rPr lang="en-US" dirty="0" err="1" smtClean="0"/>
              <a:t>peralatan</a:t>
            </a:r>
            <a:r>
              <a:rPr lang="en-US" dirty="0" smtClean="0"/>
              <a:t> mobile </a:t>
            </a:r>
            <a:r>
              <a:rPr lang="en-US" dirty="0" err="1" smtClean="0"/>
              <a:t>untuk</a:t>
            </a:r>
            <a:r>
              <a:rPr lang="en-US" dirty="0" smtClean="0"/>
              <a:t> </a:t>
            </a:r>
            <a:r>
              <a:rPr lang="en-US" dirty="0" err="1" smtClean="0"/>
              <a:t>mengakses</a:t>
            </a:r>
            <a:r>
              <a:rPr lang="en-US" dirty="0" smtClean="0"/>
              <a:t> </a:t>
            </a:r>
            <a:r>
              <a:rPr lang="en-US" dirty="0" err="1" smtClean="0"/>
              <a:t>situs</a:t>
            </a:r>
            <a:r>
              <a:rPr lang="en-US" dirty="0" smtClean="0"/>
              <a:t> web mobile </a:t>
            </a:r>
          </a:p>
        </p:txBody>
      </p:sp>
      <p:sp>
        <p:nvSpPr>
          <p:cNvPr id="4" name="Date Placeholder 3"/>
          <p:cNvSpPr>
            <a:spLocks noGrp="1"/>
          </p:cNvSpPr>
          <p:nvPr>
            <p:ph type="dt" sz="half" idx="10"/>
          </p:nvPr>
        </p:nvSpPr>
        <p:spPr/>
        <p:txBody>
          <a:bodyPr/>
          <a:lstStyle/>
          <a:p>
            <a:r>
              <a:rPr lang="en-US" smtClean="0"/>
              <a:t>AI</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
        <p:nvSpPr>
          <p:cNvPr id="6" name="Footer Placeholder 5"/>
          <p:cNvSpPr>
            <a:spLocks noGrp="1"/>
          </p:cNvSpPr>
          <p:nvPr>
            <p:ph type="ftr" sz="quarter" idx="11"/>
          </p:nvPr>
        </p:nvSpPr>
        <p:spPr/>
        <p:txBody>
          <a:bodyPr/>
          <a:lstStyle/>
          <a:p>
            <a:r>
              <a:rPr lang="fi-FI" smtClean="0"/>
              <a:t>Modul-4: Tujuan Situs dan Kebutuhan Pengguna</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C00000"/>
                </a:solidFill>
              </a:rPr>
              <a:t>SUMBER TWEET BERDASARKAN PENGGUNA UNIK</a:t>
            </a:r>
            <a:endParaRPr lang="en-US" dirty="0">
              <a:solidFill>
                <a:srgbClr val="C00000"/>
              </a:solidFill>
            </a:endParaRPr>
          </a:p>
        </p:txBody>
      </p:sp>
      <p:pic>
        <p:nvPicPr>
          <p:cNvPr id="1026" name="Picture 2"/>
          <p:cNvPicPr>
            <a:picLocks noChangeAspect="1" noChangeArrowheads="1"/>
          </p:cNvPicPr>
          <p:nvPr/>
        </p:nvPicPr>
        <p:blipFill>
          <a:blip r:embed="rId2" cstate="print"/>
          <a:srcRect/>
          <a:stretch>
            <a:fillRect/>
          </a:stretch>
        </p:blipFill>
        <p:spPr bwMode="auto">
          <a:xfrm>
            <a:off x="1066800" y="1447799"/>
            <a:ext cx="6400800" cy="4870983"/>
          </a:xfrm>
          <a:prstGeom prst="rect">
            <a:avLst/>
          </a:prstGeom>
          <a:noFill/>
          <a:ln w="9525">
            <a:noFill/>
            <a:miter lim="800000"/>
            <a:headEnd/>
            <a:tailEnd/>
          </a:ln>
        </p:spPr>
      </p:pic>
      <p:sp>
        <p:nvSpPr>
          <p:cNvPr id="4" name="Date Placeholder 3"/>
          <p:cNvSpPr>
            <a:spLocks noGrp="1"/>
          </p:cNvSpPr>
          <p:nvPr>
            <p:ph type="dt" sz="half" idx="10"/>
          </p:nvPr>
        </p:nvSpPr>
        <p:spPr/>
        <p:txBody>
          <a:bodyPr/>
          <a:lstStyle/>
          <a:p>
            <a:r>
              <a:rPr lang="en-US" smtClean="0"/>
              <a:t>AI</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sp>
        <p:nvSpPr>
          <p:cNvPr id="6" name="Footer Placeholder 5"/>
          <p:cNvSpPr>
            <a:spLocks noGrp="1"/>
          </p:cNvSpPr>
          <p:nvPr>
            <p:ph type="ftr" sz="quarter" idx="11"/>
          </p:nvPr>
        </p:nvSpPr>
        <p:spPr/>
        <p:txBody>
          <a:bodyPr/>
          <a:lstStyle/>
          <a:p>
            <a:r>
              <a:rPr lang="fi-FI" smtClean="0"/>
              <a:t>Modul-4: Tujuan Situs dan Kebutuhan Pengguna</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BROWSER VS APP</a:t>
            </a:r>
            <a:endParaRPr lang="en-US" dirty="0">
              <a:solidFill>
                <a:srgbClr val="C00000"/>
              </a:solidFill>
            </a:endParaRPr>
          </a:p>
        </p:txBody>
      </p:sp>
      <p:pic>
        <p:nvPicPr>
          <p:cNvPr id="2050" name="Picture 2"/>
          <p:cNvPicPr>
            <a:picLocks noChangeAspect="1" noChangeArrowheads="1"/>
          </p:cNvPicPr>
          <p:nvPr/>
        </p:nvPicPr>
        <p:blipFill>
          <a:blip r:embed="rId2" cstate="print"/>
          <a:srcRect/>
          <a:stretch>
            <a:fillRect/>
          </a:stretch>
        </p:blipFill>
        <p:spPr bwMode="auto">
          <a:xfrm>
            <a:off x="1524000" y="1295400"/>
            <a:ext cx="5715000" cy="4865802"/>
          </a:xfrm>
          <a:prstGeom prst="rect">
            <a:avLst/>
          </a:prstGeom>
          <a:noFill/>
          <a:ln w="9525">
            <a:noFill/>
            <a:miter lim="800000"/>
            <a:headEnd/>
            <a:tailEnd/>
          </a:ln>
        </p:spPr>
      </p:pic>
      <p:sp>
        <p:nvSpPr>
          <p:cNvPr id="4" name="Date Placeholder 3"/>
          <p:cNvSpPr>
            <a:spLocks noGrp="1"/>
          </p:cNvSpPr>
          <p:nvPr>
            <p:ph type="dt" sz="half" idx="10"/>
          </p:nvPr>
        </p:nvSpPr>
        <p:spPr/>
        <p:txBody>
          <a:bodyPr/>
          <a:lstStyle/>
          <a:p>
            <a:r>
              <a:rPr lang="en-US" smtClean="0"/>
              <a:t>AI</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sp>
        <p:nvSpPr>
          <p:cNvPr id="6" name="Footer Placeholder 5"/>
          <p:cNvSpPr>
            <a:spLocks noGrp="1"/>
          </p:cNvSpPr>
          <p:nvPr>
            <p:ph type="ftr" sz="quarter" idx="11"/>
          </p:nvPr>
        </p:nvSpPr>
        <p:spPr/>
        <p:txBody>
          <a:bodyPr/>
          <a:lstStyle/>
          <a:p>
            <a:r>
              <a:rPr lang="fi-FI" smtClean="0"/>
              <a:t>Modul-4: Tujuan Situs dan Kebutuhan Pengguna</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C00000"/>
                </a:solidFill>
              </a:rPr>
              <a:t>PERTANYAAN AWAL</a:t>
            </a:r>
            <a:endParaRPr lang="id-ID" dirty="0">
              <a:solidFill>
                <a:srgbClr val="C00000"/>
              </a:solidFill>
            </a:endParaRPr>
          </a:p>
        </p:txBody>
      </p:sp>
      <p:sp>
        <p:nvSpPr>
          <p:cNvPr id="3" name="Content Placeholder 2"/>
          <p:cNvSpPr>
            <a:spLocks noGrp="1"/>
          </p:cNvSpPr>
          <p:nvPr>
            <p:ph idx="1"/>
          </p:nvPr>
        </p:nvSpPr>
        <p:spPr/>
        <p:txBody>
          <a:bodyPr>
            <a:normAutofit fontScale="85000" lnSpcReduction="20000"/>
          </a:bodyPr>
          <a:lstStyle/>
          <a:p>
            <a:r>
              <a:rPr lang="id-ID" dirty="0" smtClean="0"/>
              <a:t>Ketika suatu proyek pembuatan situs web dimulai, ada  beberpa pertanyaan yang perlu dijawab:</a:t>
            </a:r>
          </a:p>
          <a:p>
            <a:pPr lvl="1"/>
            <a:r>
              <a:rPr lang="id-ID" dirty="0" smtClean="0"/>
              <a:t>Apa tujuan jangka pendek dan jangka panjang?</a:t>
            </a:r>
          </a:p>
          <a:p>
            <a:pPr lvl="1"/>
            <a:r>
              <a:rPr lang="id-ID" dirty="0" smtClean="0"/>
              <a:t>Apa rencana bisnis? Apa kebijakannya?</a:t>
            </a:r>
          </a:p>
          <a:p>
            <a:pPr lvl="1"/>
            <a:r>
              <a:rPr lang="id-ID" dirty="0" smtClean="0"/>
              <a:t>Bagaimana jadwal dan anggaran?</a:t>
            </a:r>
          </a:p>
          <a:p>
            <a:pPr lvl="1"/>
            <a:r>
              <a:rPr lang="id-ID" dirty="0" smtClean="0"/>
              <a:t>Siapa saja audiens yang diharapkan?</a:t>
            </a:r>
          </a:p>
          <a:p>
            <a:pPr lvl="1"/>
            <a:r>
              <a:rPr lang="id-ID" dirty="0" smtClean="0"/>
              <a:t>Mengapa audiens mengunjungi situs? Mengapa mereka kembali?</a:t>
            </a:r>
          </a:p>
          <a:p>
            <a:pPr lvl="1"/>
            <a:r>
              <a:rPr lang="id-ID" dirty="0" smtClean="0"/>
              <a:t>Apa saja tugas yang bisa dilakukan oleh pengguna?</a:t>
            </a:r>
          </a:p>
          <a:p>
            <a:pPr lvl="1"/>
            <a:r>
              <a:rPr lang="id-ID" dirty="0" smtClean="0"/>
              <a:t>Bagaimana konten diciptakan? Dan oleh siapa?</a:t>
            </a:r>
          </a:p>
          <a:p>
            <a:pPr lvl="1"/>
            <a:r>
              <a:rPr lang="id-ID" dirty="0" smtClean="0"/>
              <a:t>Apa saja infrastruktur teknisnya?</a:t>
            </a:r>
          </a:p>
          <a:p>
            <a:pPr lvl="1"/>
            <a:r>
              <a:rPr lang="id-ID" dirty="0" smtClean="0"/>
              <a:t>Apa yang dikerjakan sebelumnya? Apa yang tidak?</a:t>
            </a:r>
          </a:p>
        </p:txBody>
      </p:sp>
      <p:sp>
        <p:nvSpPr>
          <p:cNvPr id="4" name="Date Placeholder 3"/>
          <p:cNvSpPr>
            <a:spLocks noGrp="1"/>
          </p:cNvSpPr>
          <p:nvPr>
            <p:ph type="dt" sz="half" idx="10"/>
          </p:nvPr>
        </p:nvSpPr>
        <p:spPr/>
        <p:txBody>
          <a:bodyPr/>
          <a:lstStyle/>
          <a:p>
            <a:r>
              <a:rPr lang="en-US" smtClean="0"/>
              <a:t>AI</a:t>
            </a:r>
            <a:endParaRPr lang="en-US"/>
          </a:p>
        </p:txBody>
      </p:sp>
      <p:sp>
        <p:nvSpPr>
          <p:cNvPr id="5" name="Footer Placeholder 4"/>
          <p:cNvSpPr>
            <a:spLocks noGrp="1"/>
          </p:cNvSpPr>
          <p:nvPr>
            <p:ph type="ftr" sz="quarter" idx="11"/>
          </p:nvPr>
        </p:nvSpPr>
        <p:spPr/>
        <p:txBody>
          <a:bodyPr/>
          <a:lstStyle/>
          <a:p>
            <a:r>
              <a:rPr lang="fi-FI" smtClean="0"/>
              <a:t>Modul-4: Tujuan Situs dan Kebutuhan Pengguna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9137250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C00000"/>
                </a:solidFill>
              </a:rPr>
              <a:t>KENALI PENGGUNA ANDA</a:t>
            </a:r>
            <a:br>
              <a:rPr lang="en-US" dirty="0" smtClean="0">
                <a:solidFill>
                  <a:srgbClr val="C00000"/>
                </a:solidFill>
              </a:rPr>
            </a:br>
            <a:r>
              <a:rPr lang="en-US" dirty="0" smtClean="0">
                <a:solidFill>
                  <a:srgbClr val="C00000"/>
                </a:solidFill>
              </a:rPr>
              <a:t>Server Logs</a:t>
            </a:r>
            <a:endParaRPr lang="en-US" dirty="0">
              <a:solidFill>
                <a:srgbClr val="C00000"/>
              </a:solidFill>
            </a:endParaRPr>
          </a:p>
        </p:txBody>
      </p:sp>
      <p:sp>
        <p:nvSpPr>
          <p:cNvPr id="3" name="Content Placeholder 2"/>
          <p:cNvSpPr>
            <a:spLocks noGrp="1"/>
          </p:cNvSpPr>
          <p:nvPr>
            <p:ph idx="1"/>
          </p:nvPr>
        </p:nvSpPr>
        <p:spPr/>
        <p:txBody>
          <a:bodyPr>
            <a:normAutofit fontScale="85000" lnSpcReduction="20000"/>
          </a:bodyPr>
          <a:lstStyle/>
          <a:p>
            <a:r>
              <a:rPr lang="en-US" dirty="0" err="1" smtClean="0"/>
              <a:t>Demografi</a:t>
            </a:r>
            <a:r>
              <a:rPr lang="en-US" dirty="0" smtClean="0"/>
              <a:t> Browser:</a:t>
            </a:r>
          </a:p>
          <a:p>
            <a:pPr lvl="1"/>
            <a:r>
              <a:rPr lang="en-US" dirty="0" smtClean="0"/>
              <a:t>OS</a:t>
            </a:r>
          </a:p>
          <a:p>
            <a:pPr lvl="1"/>
            <a:r>
              <a:rPr lang="en-US" dirty="0" err="1" smtClean="0"/>
              <a:t>Versi</a:t>
            </a:r>
            <a:r>
              <a:rPr lang="en-US" dirty="0" smtClean="0"/>
              <a:t> Browser</a:t>
            </a:r>
          </a:p>
          <a:p>
            <a:pPr lvl="1"/>
            <a:r>
              <a:rPr lang="en-US" dirty="0" err="1" smtClean="0"/>
              <a:t>Warna</a:t>
            </a:r>
            <a:endParaRPr lang="en-US" dirty="0" smtClean="0"/>
          </a:p>
          <a:p>
            <a:pPr lvl="1"/>
            <a:r>
              <a:rPr lang="en-US" dirty="0" err="1" smtClean="0"/>
              <a:t>Resolusi</a:t>
            </a:r>
            <a:endParaRPr lang="en-US" dirty="0" smtClean="0"/>
          </a:p>
          <a:p>
            <a:r>
              <a:rPr lang="en-US" dirty="0" smtClean="0"/>
              <a:t>Page view logs:</a:t>
            </a:r>
          </a:p>
          <a:p>
            <a:pPr lvl="1"/>
            <a:r>
              <a:rPr lang="en-US" dirty="0" err="1" smtClean="0"/>
              <a:t>Halaman</a:t>
            </a:r>
            <a:r>
              <a:rPr lang="en-US" dirty="0" smtClean="0"/>
              <a:t> paling </a:t>
            </a:r>
            <a:r>
              <a:rPr lang="en-US" dirty="0" err="1" smtClean="0"/>
              <a:t>populer</a:t>
            </a:r>
            <a:r>
              <a:rPr lang="en-US" dirty="0" smtClean="0"/>
              <a:t> </a:t>
            </a:r>
          </a:p>
          <a:p>
            <a:pPr lvl="1"/>
            <a:r>
              <a:rPr lang="en-US" dirty="0" err="1" smtClean="0"/>
              <a:t>Jalur</a:t>
            </a:r>
            <a:r>
              <a:rPr lang="en-US" dirty="0" smtClean="0"/>
              <a:t> paling </a:t>
            </a:r>
            <a:r>
              <a:rPr lang="en-US" dirty="0" err="1" smtClean="0"/>
              <a:t>sering</a:t>
            </a:r>
            <a:endParaRPr lang="en-US" dirty="0" smtClean="0"/>
          </a:p>
          <a:p>
            <a:r>
              <a:rPr lang="en-US" dirty="0" smtClean="0"/>
              <a:t>Search logs:</a:t>
            </a:r>
          </a:p>
          <a:p>
            <a:pPr lvl="1"/>
            <a:r>
              <a:rPr lang="en-US" dirty="0" err="1" smtClean="0"/>
              <a:t>Apa</a:t>
            </a:r>
            <a:r>
              <a:rPr lang="en-US" dirty="0" smtClean="0"/>
              <a:t> yang paling </a:t>
            </a:r>
            <a:r>
              <a:rPr lang="en-US" dirty="0" err="1" smtClean="0"/>
              <a:t>banyak</a:t>
            </a:r>
            <a:r>
              <a:rPr lang="en-US" dirty="0" smtClean="0"/>
              <a:t> </a:t>
            </a:r>
            <a:r>
              <a:rPr lang="en-US" dirty="0" err="1" smtClean="0"/>
              <a:t>dicari</a:t>
            </a:r>
            <a:r>
              <a:rPr lang="en-US" dirty="0" smtClean="0"/>
              <a:t>?</a:t>
            </a:r>
          </a:p>
          <a:p>
            <a:pPr lvl="1"/>
            <a:r>
              <a:rPr lang="en-US" dirty="0" err="1" smtClean="0"/>
              <a:t>Pencarian</a:t>
            </a:r>
            <a:r>
              <a:rPr lang="en-US" dirty="0" smtClean="0"/>
              <a:t> </a:t>
            </a:r>
            <a:r>
              <a:rPr lang="en-US" dirty="0" err="1" smtClean="0"/>
              <a:t>populer</a:t>
            </a:r>
            <a:r>
              <a:rPr lang="en-US" dirty="0" smtClean="0"/>
              <a:t> </a:t>
            </a:r>
            <a:r>
              <a:rPr lang="en-US" dirty="0" err="1" smtClean="0"/>
              <a:t>mana</a:t>
            </a:r>
            <a:r>
              <a:rPr lang="en-US" dirty="0" smtClean="0"/>
              <a:t> yang </a:t>
            </a:r>
            <a:r>
              <a:rPr lang="en-US" dirty="0" err="1" smtClean="0"/>
              <a:t>tidak</a:t>
            </a:r>
            <a:r>
              <a:rPr lang="en-US" dirty="0" smtClean="0"/>
              <a:t> </a:t>
            </a:r>
            <a:r>
              <a:rPr lang="en-US" dirty="0" err="1" smtClean="0"/>
              <a:t>berhasil</a:t>
            </a:r>
            <a:r>
              <a:rPr lang="en-US" dirty="0" smtClean="0"/>
              <a:t>?</a:t>
            </a:r>
          </a:p>
          <a:p>
            <a:pPr lvl="1">
              <a:buNone/>
            </a:pPr>
            <a:endParaRPr lang="en-US" dirty="0" smtClean="0"/>
          </a:p>
          <a:p>
            <a:pPr lvl="1"/>
            <a:endParaRPr lang="en-US" dirty="0" smtClean="0"/>
          </a:p>
          <a:p>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AI</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sp>
        <p:nvSpPr>
          <p:cNvPr id="6" name="Footer Placeholder 5"/>
          <p:cNvSpPr>
            <a:spLocks noGrp="1"/>
          </p:cNvSpPr>
          <p:nvPr>
            <p:ph type="ftr" sz="quarter" idx="11"/>
          </p:nvPr>
        </p:nvSpPr>
        <p:spPr/>
        <p:txBody>
          <a:bodyPr/>
          <a:lstStyle/>
          <a:p>
            <a:r>
              <a:rPr lang="fi-FI" smtClean="0"/>
              <a:t>Modul-4: Tujuan Situs dan Kebutuhan Pengguna</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C00000"/>
                </a:solidFill>
              </a:rPr>
              <a:t>KENALI PENGGUNA ANDA</a:t>
            </a:r>
            <a:r>
              <a:rPr lang="id-ID" dirty="0" smtClean="0">
                <a:solidFill>
                  <a:srgbClr val="C00000"/>
                </a:solidFill>
              </a:rPr>
              <a:t/>
            </a:r>
            <a:br>
              <a:rPr lang="id-ID" dirty="0" smtClean="0">
                <a:solidFill>
                  <a:srgbClr val="C00000"/>
                </a:solidFill>
              </a:rPr>
            </a:br>
            <a:r>
              <a:rPr lang="id-ID" dirty="0" smtClean="0">
                <a:solidFill>
                  <a:srgbClr val="C00000"/>
                </a:solidFill>
              </a:rPr>
              <a:t>Bug Reports, Feedback</a:t>
            </a:r>
            <a:endParaRPr lang="en-US" dirty="0">
              <a:solidFill>
                <a:srgbClr val="C00000"/>
              </a:solidFill>
            </a:endParaRPr>
          </a:p>
        </p:txBody>
      </p:sp>
      <p:sp>
        <p:nvSpPr>
          <p:cNvPr id="3" name="Content Placeholder 2"/>
          <p:cNvSpPr>
            <a:spLocks noGrp="1"/>
          </p:cNvSpPr>
          <p:nvPr>
            <p:ph idx="1"/>
          </p:nvPr>
        </p:nvSpPr>
        <p:spPr/>
        <p:txBody>
          <a:bodyPr>
            <a:normAutofit/>
          </a:bodyPr>
          <a:lstStyle/>
          <a:p>
            <a:r>
              <a:rPr lang="en-US" dirty="0" smtClean="0"/>
              <a:t>L</a:t>
            </a:r>
            <a:r>
              <a:rPr lang="id-ID" dirty="0" smtClean="0"/>
              <a:t>a</a:t>
            </a:r>
            <a:r>
              <a:rPr lang="en-US" dirty="0" err="1" smtClean="0"/>
              <a:t>poran</a:t>
            </a:r>
            <a:r>
              <a:rPr lang="en-US" dirty="0" smtClean="0"/>
              <a:t> </a:t>
            </a:r>
            <a:r>
              <a:rPr lang="en-US" dirty="0" err="1" smtClean="0"/>
              <a:t>kesalahan</a:t>
            </a:r>
            <a:r>
              <a:rPr lang="en-US" dirty="0" smtClean="0"/>
              <a:t> (bug), </a:t>
            </a:r>
            <a:r>
              <a:rPr lang="en-US" dirty="0" err="1" smtClean="0"/>
              <a:t>umpan</a:t>
            </a:r>
            <a:r>
              <a:rPr lang="en-US" dirty="0" smtClean="0"/>
              <a:t> </a:t>
            </a:r>
            <a:r>
              <a:rPr lang="en-US" dirty="0" err="1" smtClean="0"/>
              <a:t>balik</a:t>
            </a:r>
            <a:endParaRPr lang="en-US" dirty="0" smtClean="0"/>
          </a:p>
          <a:p>
            <a:pPr lvl="1"/>
            <a:r>
              <a:rPr lang="en-US" dirty="0" smtClean="0"/>
              <a:t>Problem</a:t>
            </a:r>
            <a:endParaRPr lang="id-ID" dirty="0" smtClean="0"/>
          </a:p>
          <a:p>
            <a:pPr lvl="1"/>
            <a:r>
              <a:rPr lang="en-US" dirty="0" err="1" smtClean="0"/>
              <a:t>Isu</a:t>
            </a:r>
            <a:endParaRPr lang="id-ID" dirty="0" smtClean="0"/>
          </a:p>
          <a:p>
            <a:pPr lvl="1"/>
            <a:r>
              <a:rPr lang="en-US" dirty="0" err="1" smtClean="0"/>
              <a:t>konsern</a:t>
            </a:r>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AI</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a:p>
        </p:txBody>
      </p:sp>
      <p:sp>
        <p:nvSpPr>
          <p:cNvPr id="6" name="Footer Placeholder 5"/>
          <p:cNvSpPr>
            <a:spLocks noGrp="1"/>
          </p:cNvSpPr>
          <p:nvPr>
            <p:ph type="ftr" sz="quarter" idx="11"/>
          </p:nvPr>
        </p:nvSpPr>
        <p:spPr/>
        <p:txBody>
          <a:bodyPr/>
          <a:lstStyle/>
          <a:p>
            <a:r>
              <a:rPr lang="fi-FI" smtClean="0"/>
              <a:t>Modul-4: Tujuan Situs dan Kebutuhan Pengguna</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C00000"/>
                </a:solidFill>
              </a:rPr>
              <a:t>KENALI PENGGUNA ANDA</a:t>
            </a:r>
            <a:r>
              <a:rPr lang="id-ID" dirty="0" smtClean="0">
                <a:solidFill>
                  <a:srgbClr val="C00000"/>
                </a:solidFill>
              </a:rPr>
              <a:t/>
            </a:r>
            <a:br>
              <a:rPr lang="id-ID" dirty="0" smtClean="0">
                <a:solidFill>
                  <a:srgbClr val="C00000"/>
                </a:solidFill>
              </a:rPr>
            </a:br>
            <a:r>
              <a:rPr lang="id-ID" dirty="0" smtClean="0">
                <a:solidFill>
                  <a:srgbClr val="C00000"/>
                </a:solidFill>
              </a:rPr>
              <a:t>Survei Online</a:t>
            </a:r>
            <a:endParaRPr lang="en-US" dirty="0">
              <a:solidFill>
                <a:srgbClr val="C00000"/>
              </a:solidFill>
            </a:endParaRPr>
          </a:p>
        </p:txBody>
      </p:sp>
      <p:sp>
        <p:nvSpPr>
          <p:cNvPr id="3" name="Content Placeholder 2"/>
          <p:cNvSpPr>
            <a:spLocks noGrp="1"/>
          </p:cNvSpPr>
          <p:nvPr>
            <p:ph idx="1"/>
          </p:nvPr>
        </p:nvSpPr>
        <p:spPr/>
        <p:txBody>
          <a:bodyPr>
            <a:normAutofit/>
          </a:bodyPr>
          <a:lstStyle/>
          <a:p>
            <a:r>
              <a:rPr lang="en-US" dirty="0" err="1" smtClean="0"/>
              <a:t>Survei</a:t>
            </a:r>
            <a:r>
              <a:rPr lang="en-US" dirty="0" smtClean="0"/>
              <a:t> online, </a:t>
            </a:r>
            <a:r>
              <a:rPr lang="en-US" dirty="0" err="1" smtClean="0"/>
              <a:t>kompetisi</a:t>
            </a:r>
            <a:endParaRPr lang="en-US" dirty="0" smtClean="0"/>
          </a:p>
          <a:p>
            <a:pPr lvl="1"/>
            <a:r>
              <a:rPr lang="en-US" dirty="0" err="1" smtClean="0"/>
              <a:t>Demografi</a:t>
            </a:r>
            <a:r>
              <a:rPr lang="en-US" dirty="0" smtClean="0"/>
              <a:t> </a:t>
            </a:r>
            <a:r>
              <a:rPr lang="en-US" dirty="0" err="1" smtClean="0"/>
              <a:t>pengguna</a:t>
            </a:r>
            <a:endParaRPr lang="en-US" dirty="0" smtClean="0"/>
          </a:p>
          <a:p>
            <a:pPr lvl="1"/>
            <a:r>
              <a:rPr lang="en-US" dirty="0" err="1" smtClean="0"/>
              <a:t>Kecepatan</a:t>
            </a:r>
            <a:r>
              <a:rPr lang="en-US" dirty="0" smtClean="0"/>
              <a:t> </a:t>
            </a:r>
            <a:r>
              <a:rPr lang="en-US" dirty="0" err="1" smtClean="0"/>
              <a:t>koneksi</a:t>
            </a:r>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AI</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
        <p:nvSpPr>
          <p:cNvPr id="6" name="Footer Placeholder 5"/>
          <p:cNvSpPr>
            <a:spLocks noGrp="1"/>
          </p:cNvSpPr>
          <p:nvPr>
            <p:ph type="ftr" sz="quarter" idx="11"/>
          </p:nvPr>
        </p:nvSpPr>
        <p:spPr/>
        <p:txBody>
          <a:bodyPr/>
          <a:lstStyle/>
          <a:p>
            <a:r>
              <a:rPr lang="fi-FI" smtClean="0"/>
              <a:t>Modul-4: Tujuan Situs dan Kebutuhan Pengguna</a:t>
            </a:r>
            <a:endParaRPr lang="en-US"/>
          </a:p>
        </p:txBody>
      </p:sp>
    </p:spTree>
    <p:extLst>
      <p:ext uri="{BB962C8B-B14F-4D97-AF65-F5344CB8AC3E}">
        <p14:creationId xmlns:p14="http://schemas.microsoft.com/office/powerpoint/2010/main" val="18403941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C00000"/>
                </a:solidFill>
              </a:rPr>
              <a:t>SURVEI PENGGUNA</a:t>
            </a:r>
            <a:endParaRPr lang="en-US" dirty="0">
              <a:solidFill>
                <a:srgbClr val="C00000"/>
              </a:solidFill>
            </a:endParaRPr>
          </a:p>
        </p:txBody>
      </p:sp>
      <p:sp>
        <p:nvSpPr>
          <p:cNvPr id="3" name="Content Placeholder 2"/>
          <p:cNvSpPr>
            <a:spLocks noGrp="1"/>
          </p:cNvSpPr>
          <p:nvPr>
            <p:ph idx="1"/>
          </p:nvPr>
        </p:nvSpPr>
        <p:spPr/>
        <p:txBody>
          <a:bodyPr/>
          <a:lstStyle/>
          <a:p>
            <a:r>
              <a:rPr lang="en-US" dirty="0" err="1" smtClean="0"/>
              <a:t>Tahun</a:t>
            </a:r>
            <a:r>
              <a:rPr lang="en-US" dirty="0" smtClean="0"/>
              <a:t> 1995 </a:t>
            </a:r>
            <a:r>
              <a:rPr lang="en-US" dirty="0" err="1" smtClean="0"/>
              <a:t>situs</a:t>
            </a:r>
            <a:r>
              <a:rPr lang="en-US" dirty="0" smtClean="0"/>
              <a:t> Sun (www.sun.com) </a:t>
            </a:r>
            <a:r>
              <a:rPr lang="en-US" dirty="0" err="1" smtClean="0"/>
              <a:t>didesain-ulang</a:t>
            </a:r>
            <a:r>
              <a:rPr lang="en-US" dirty="0" smtClean="0"/>
              <a:t>, </a:t>
            </a:r>
            <a:r>
              <a:rPr lang="en-US" dirty="0" err="1" smtClean="0"/>
              <a:t>dari</a:t>
            </a:r>
            <a:r>
              <a:rPr lang="en-US" dirty="0" smtClean="0"/>
              <a:t> </a:t>
            </a:r>
            <a:r>
              <a:rPr lang="en-US" dirty="0" err="1" smtClean="0"/>
              <a:t>survei</a:t>
            </a:r>
            <a:r>
              <a:rPr lang="en-US" dirty="0" smtClean="0"/>
              <a:t> </a:t>
            </a:r>
            <a:r>
              <a:rPr lang="en-US" dirty="0" err="1" smtClean="0"/>
              <a:t>pengguna</a:t>
            </a:r>
            <a:r>
              <a:rPr lang="en-US" dirty="0" smtClean="0"/>
              <a:t> </a:t>
            </a:r>
            <a:r>
              <a:rPr lang="en-US" dirty="0" err="1" smtClean="0"/>
              <a:t>situs</a:t>
            </a:r>
            <a:r>
              <a:rPr lang="en-US" dirty="0" smtClean="0"/>
              <a:t> </a:t>
            </a:r>
            <a:r>
              <a:rPr lang="en-US" dirty="0" err="1" smtClean="0"/>
              <a:t>tersebut</a:t>
            </a:r>
            <a:r>
              <a:rPr lang="en-US" dirty="0" smtClean="0"/>
              <a:t> </a:t>
            </a:r>
            <a:r>
              <a:rPr lang="en-US" dirty="0" err="1" smtClean="0"/>
              <a:t>ditemukan</a:t>
            </a:r>
            <a:r>
              <a:rPr lang="en-US" dirty="0" smtClean="0"/>
              <a:t> </a:t>
            </a:r>
            <a:r>
              <a:rPr lang="en-US" dirty="0" err="1" smtClean="0"/>
              <a:t>kategori</a:t>
            </a:r>
            <a:r>
              <a:rPr lang="en-US" dirty="0" smtClean="0"/>
              <a:t> </a:t>
            </a:r>
            <a:r>
              <a:rPr lang="en-US" dirty="0" err="1" smtClean="0"/>
              <a:t>akses</a:t>
            </a:r>
            <a:r>
              <a:rPr lang="en-US" dirty="0" smtClean="0"/>
              <a:t> </a:t>
            </a:r>
            <a:r>
              <a:rPr lang="en-US" dirty="0" err="1" smtClean="0"/>
              <a:t>seperti</a:t>
            </a:r>
            <a:r>
              <a:rPr lang="en-US" dirty="0" smtClean="0"/>
              <a:t> </a:t>
            </a:r>
            <a:r>
              <a:rPr lang="en-US" dirty="0" err="1" smtClean="0"/>
              <a:t>berikut</a:t>
            </a:r>
            <a:r>
              <a:rPr lang="en-US" dirty="0" smtClean="0"/>
              <a:t>:</a:t>
            </a:r>
          </a:p>
        </p:txBody>
      </p:sp>
      <p:pic>
        <p:nvPicPr>
          <p:cNvPr id="3075" name="Picture 3"/>
          <p:cNvPicPr>
            <a:picLocks noChangeAspect="1" noChangeArrowheads="1"/>
          </p:cNvPicPr>
          <p:nvPr/>
        </p:nvPicPr>
        <p:blipFill>
          <a:blip r:embed="rId2" cstate="print"/>
          <a:srcRect/>
          <a:stretch>
            <a:fillRect/>
          </a:stretch>
        </p:blipFill>
        <p:spPr bwMode="auto">
          <a:xfrm>
            <a:off x="609600" y="3810000"/>
            <a:ext cx="8305800" cy="1981200"/>
          </a:xfrm>
          <a:prstGeom prst="rect">
            <a:avLst/>
          </a:prstGeom>
          <a:noFill/>
          <a:ln w="9525">
            <a:noFill/>
            <a:miter lim="800000"/>
            <a:headEnd/>
            <a:tailEnd/>
          </a:ln>
        </p:spPr>
      </p:pic>
      <p:sp>
        <p:nvSpPr>
          <p:cNvPr id="5" name="Date Placeholder 4"/>
          <p:cNvSpPr>
            <a:spLocks noGrp="1"/>
          </p:cNvSpPr>
          <p:nvPr>
            <p:ph type="dt" sz="half" idx="10"/>
          </p:nvPr>
        </p:nvSpPr>
        <p:spPr/>
        <p:txBody>
          <a:bodyPr/>
          <a:lstStyle/>
          <a:p>
            <a:r>
              <a:rPr lang="en-US" smtClean="0"/>
              <a:t>AI</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23</a:t>
            </a:fld>
            <a:endParaRPr lang="en-US"/>
          </a:p>
        </p:txBody>
      </p:sp>
      <p:sp>
        <p:nvSpPr>
          <p:cNvPr id="7" name="Footer Placeholder 6"/>
          <p:cNvSpPr>
            <a:spLocks noGrp="1"/>
          </p:cNvSpPr>
          <p:nvPr>
            <p:ph type="ftr" sz="quarter" idx="11"/>
          </p:nvPr>
        </p:nvSpPr>
        <p:spPr/>
        <p:txBody>
          <a:bodyPr/>
          <a:lstStyle/>
          <a:p>
            <a:r>
              <a:rPr lang="fi-FI" smtClean="0"/>
              <a:t>Modul-4: Tujuan Situs dan Kebutuhan Pengguna</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0070C0"/>
                </a:solidFill>
              </a:rPr>
              <a:t>TERIMA KASIH</a:t>
            </a:r>
            <a:endParaRPr lang="en-US" dirty="0">
              <a:solidFill>
                <a:srgbClr val="0070C0"/>
              </a:solidFill>
            </a:endParaRPr>
          </a:p>
        </p:txBody>
      </p:sp>
      <p:sp>
        <p:nvSpPr>
          <p:cNvPr id="4" name="Date Placeholder 3"/>
          <p:cNvSpPr>
            <a:spLocks noGrp="1"/>
          </p:cNvSpPr>
          <p:nvPr>
            <p:ph type="dt" sz="half" idx="10"/>
          </p:nvPr>
        </p:nvSpPr>
        <p:spPr/>
        <p:txBody>
          <a:bodyPr/>
          <a:lstStyle/>
          <a:p>
            <a:r>
              <a:rPr lang="en-US" smtClean="0"/>
              <a:t>AI</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a:p>
        </p:txBody>
      </p:sp>
      <p:sp>
        <p:nvSpPr>
          <p:cNvPr id="6" name="Footer Placeholder 5"/>
          <p:cNvSpPr>
            <a:spLocks noGrp="1"/>
          </p:cNvSpPr>
          <p:nvPr>
            <p:ph type="ftr" sz="quarter" idx="11"/>
          </p:nvPr>
        </p:nvSpPr>
        <p:spPr/>
        <p:txBody>
          <a:bodyPr/>
          <a:lstStyle/>
          <a:p>
            <a:r>
              <a:rPr lang="fi-FI" smtClean="0"/>
              <a:t>Modul-4: Tujuan Situs dan Kebutuhan Pengguna</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C00000"/>
                </a:solidFill>
              </a:rPr>
              <a:t>TUJUAN DAN KEBUTUHAN PENGGUNA</a:t>
            </a:r>
            <a:endParaRPr lang="en-US" dirty="0">
              <a:solidFill>
                <a:srgbClr val="C00000"/>
              </a:solidFill>
            </a:endParaRPr>
          </a:p>
        </p:txBody>
      </p:sp>
      <p:sp>
        <p:nvSpPr>
          <p:cNvPr id="3" name="Content Placeholder 2"/>
          <p:cNvSpPr>
            <a:spLocks noGrp="1"/>
          </p:cNvSpPr>
          <p:nvPr>
            <p:ph idx="1"/>
          </p:nvPr>
        </p:nvSpPr>
        <p:spPr/>
        <p:txBody>
          <a:bodyPr/>
          <a:lstStyle/>
          <a:p>
            <a:r>
              <a:rPr lang="en-US" dirty="0" err="1" smtClean="0">
                <a:solidFill>
                  <a:srgbClr val="0070C0"/>
                </a:solidFill>
              </a:rPr>
              <a:t>Tujuan</a:t>
            </a:r>
            <a:r>
              <a:rPr lang="en-US" dirty="0" smtClean="0">
                <a:solidFill>
                  <a:srgbClr val="0070C0"/>
                </a:solidFill>
              </a:rPr>
              <a:t> </a:t>
            </a:r>
            <a:r>
              <a:rPr lang="en-US" dirty="0" err="1" smtClean="0">
                <a:solidFill>
                  <a:srgbClr val="0070C0"/>
                </a:solidFill>
              </a:rPr>
              <a:t>Situs</a:t>
            </a:r>
            <a:r>
              <a:rPr lang="en-US" dirty="0" smtClean="0"/>
              <a:t>: </a:t>
            </a:r>
            <a:r>
              <a:rPr lang="id-ID" dirty="0" smtClean="0"/>
              <a:t>b</a:t>
            </a:r>
            <a:r>
              <a:rPr lang="en-US" dirty="0" err="1" smtClean="0"/>
              <a:t>isnis</a:t>
            </a:r>
            <a:r>
              <a:rPr lang="id-ID" dirty="0" smtClean="0"/>
              <a:t>, k</a:t>
            </a:r>
            <a:r>
              <a:rPr lang="en-US" dirty="0" err="1" smtClean="0"/>
              <a:t>reatif</a:t>
            </a:r>
            <a:r>
              <a:rPr lang="id-ID" dirty="0" smtClean="0"/>
              <a:t>, dan s</a:t>
            </a:r>
            <a:r>
              <a:rPr lang="en-US" dirty="0" err="1" smtClean="0"/>
              <a:t>asaran</a:t>
            </a:r>
            <a:r>
              <a:rPr lang="en-US" dirty="0" smtClean="0"/>
              <a:t> </a:t>
            </a:r>
            <a:r>
              <a:rPr lang="id-ID" dirty="0" smtClean="0"/>
              <a:t>lainnya untuk situs web yang diperoleh dari </a:t>
            </a:r>
            <a:r>
              <a:rPr lang="en-US" dirty="0" smtClean="0"/>
              <a:t>internal </a:t>
            </a:r>
            <a:r>
              <a:rPr lang="id-ID" dirty="0" smtClean="0"/>
              <a:t>organisasi</a:t>
            </a:r>
            <a:r>
              <a:rPr lang="en-US" dirty="0" smtClean="0"/>
              <a:t> </a:t>
            </a:r>
          </a:p>
          <a:p>
            <a:r>
              <a:rPr lang="en-US" dirty="0" err="1" smtClean="0">
                <a:solidFill>
                  <a:srgbClr val="0070C0"/>
                </a:solidFill>
              </a:rPr>
              <a:t>Kebutuhan</a:t>
            </a:r>
            <a:r>
              <a:rPr lang="en-US" dirty="0" smtClean="0">
                <a:solidFill>
                  <a:srgbClr val="0070C0"/>
                </a:solidFill>
              </a:rPr>
              <a:t> </a:t>
            </a:r>
            <a:r>
              <a:rPr lang="en-US" dirty="0" err="1" smtClean="0">
                <a:solidFill>
                  <a:srgbClr val="0070C0"/>
                </a:solidFill>
              </a:rPr>
              <a:t>Pengguna</a:t>
            </a:r>
            <a:r>
              <a:rPr lang="en-US" dirty="0" smtClean="0"/>
              <a:t>: </a:t>
            </a:r>
            <a:r>
              <a:rPr lang="id-ID" dirty="0" smtClean="0"/>
              <a:t>s</a:t>
            </a:r>
            <a:r>
              <a:rPr lang="en-US" dirty="0" err="1" smtClean="0"/>
              <a:t>asaran</a:t>
            </a:r>
            <a:r>
              <a:rPr lang="en-US" dirty="0" smtClean="0"/>
              <a:t> </a:t>
            </a:r>
            <a:r>
              <a:rPr lang="id-ID" dirty="0" smtClean="0"/>
              <a:t>yang diperoleh dari </a:t>
            </a:r>
            <a:r>
              <a:rPr lang="en-US" dirty="0" err="1" smtClean="0"/>
              <a:t>eksternal</a:t>
            </a:r>
            <a:r>
              <a:rPr lang="en-US" dirty="0" smtClean="0"/>
              <a:t> yang </a:t>
            </a:r>
            <a:r>
              <a:rPr lang="en-US" dirty="0" err="1" smtClean="0"/>
              <a:t>diidentifikasi</a:t>
            </a:r>
            <a:r>
              <a:rPr lang="en-US" dirty="0" smtClean="0"/>
              <a:t> </a:t>
            </a:r>
            <a:r>
              <a:rPr lang="en-US" dirty="0" err="1" smtClean="0"/>
              <a:t>melalui</a:t>
            </a:r>
            <a:r>
              <a:rPr lang="en-US" dirty="0" smtClean="0"/>
              <a:t> </a:t>
            </a:r>
            <a:r>
              <a:rPr lang="en-US" dirty="0" err="1" smtClean="0"/>
              <a:t>riset</a:t>
            </a:r>
            <a:r>
              <a:rPr lang="en-US" dirty="0" smtClean="0"/>
              <a:t> </a:t>
            </a:r>
            <a:r>
              <a:rPr lang="en-US" dirty="0" err="1" smtClean="0"/>
              <a:t>pengguna</a:t>
            </a:r>
            <a:r>
              <a:rPr lang="en-US" dirty="0" smtClean="0"/>
              <a:t> </a:t>
            </a:r>
          </a:p>
          <a:p>
            <a:pPr>
              <a:buNone/>
            </a:pPr>
            <a:endParaRPr lang="en-US" dirty="0"/>
          </a:p>
        </p:txBody>
      </p:sp>
      <p:sp>
        <p:nvSpPr>
          <p:cNvPr id="4" name="Date Placeholder 3"/>
          <p:cNvSpPr>
            <a:spLocks noGrp="1"/>
          </p:cNvSpPr>
          <p:nvPr>
            <p:ph type="dt" sz="half" idx="10"/>
          </p:nvPr>
        </p:nvSpPr>
        <p:spPr/>
        <p:txBody>
          <a:bodyPr/>
          <a:lstStyle/>
          <a:p>
            <a:r>
              <a:rPr lang="en-US" smtClean="0"/>
              <a:t>AI</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
        <p:nvSpPr>
          <p:cNvPr id="6" name="Footer Placeholder 5"/>
          <p:cNvSpPr>
            <a:spLocks noGrp="1"/>
          </p:cNvSpPr>
          <p:nvPr>
            <p:ph type="ftr" sz="quarter" idx="11"/>
          </p:nvPr>
        </p:nvSpPr>
        <p:spPr/>
        <p:txBody>
          <a:bodyPr/>
          <a:lstStyle/>
          <a:p>
            <a:r>
              <a:rPr lang="fi-FI" smtClean="0"/>
              <a:t>Modul-4: Tujuan Situs dan Kebutuhan Pengguna</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C00000"/>
                </a:solidFill>
              </a:rPr>
              <a:t>KEBUTUHAN INFORMASI</a:t>
            </a:r>
            <a:endParaRPr lang="id-ID" dirty="0">
              <a:solidFill>
                <a:srgbClr val="C00000"/>
              </a:solidFill>
            </a:endParaRPr>
          </a:p>
        </p:txBody>
      </p:sp>
      <p:sp>
        <p:nvSpPr>
          <p:cNvPr id="3" name="Content Placeholder 2"/>
          <p:cNvSpPr>
            <a:spLocks noGrp="1"/>
          </p:cNvSpPr>
          <p:nvPr>
            <p:ph idx="1"/>
          </p:nvPr>
        </p:nvSpPr>
        <p:spPr/>
        <p:txBody>
          <a:bodyPr/>
          <a:lstStyle/>
          <a:p>
            <a:r>
              <a:rPr lang="id-ID" dirty="0" smtClean="0"/>
              <a:t>Ketika pengguna mengunjungi sebuah situs web untuk mendapatkan sesuatu, apa sesungguhnya yang mereka inginkan?</a:t>
            </a:r>
          </a:p>
          <a:p>
            <a:r>
              <a:rPr lang="id-ID" dirty="0" smtClean="0"/>
              <a:t>Secara sederhana, mereka menginginkan “jawaban yang benar” terhadap pertanyaan mereka</a:t>
            </a:r>
          </a:p>
          <a:p>
            <a:r>
              <a:rPr lang="id-ID" dirty="0" smtClean="0"/>
              <a:t>Bagi banyak orang, penelusuran database adalah model paling akrab dalam penelusuran</a:t>
            </a:r>
            <a:endParaRPr lang="id-ID" dirty="0"/>
          </a:p>
        </p:txBody>
      </p:sp>
      <p:sp>
        <p:nvSpPr>
          <p:cNvPr id="4" name="Date Placeholder 3"/>
          <p:cNvSpPr>
            <a:spLocks noGrp="1"/>
          </p:cNvSpPr>
          <p:nvPr>
            <p:ph type="dt" sz="half" idx="10"/>
          </p:nvPr>
        </p:nvSpPr>
        <p:spPr/>
        <p:txBody>
          <a:bodyPr/>
          <a:lstStyle/>
          <a:p>
            <a:r>
              <a:rPr lang="en-US" smtClean="0"/>
              <a:t>AI</a:t>
            </a:r>
            <a:endParaRPr lang="en-US"/>
          </a:p>
        </p:txBody>
      </p:sp>
      <p:sp>
        <p:nvSpPr>
          <p:cNvPr id="5" name="Footer Placeholder 4"/>
          <p:cNvSpPr>
            <a:spLocks noGrp="1"/>
          </p:cNvSpPr>
          <p:nvPr>
            <p:ph type="ftr" sz="quarter" idx="11"/>
          </p:nvPr>
        </p:nvSpPr>
        <p:spPr/>
        <p:txBody>
          <a:bodyPr/>
          <a:lstStyle/>
          <a:p>
            <a:r>
              <a:rPr lang="fi-FI" smtClean="0"/>
              <a:t>Modul-4: Tujuan Situs dan Kebutuhan Pengguna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2269626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solidFill>
                  <a:schemeClr val="accent2">
                    <a:lumMod val="40000"/>
                    <a:lumOff val="60000"/>
                  </a:schemeClr>
                </a:solidFill>
              </a:rPr>
              <a:t>KEBUTUHAN INFORMASI</a:t>
            </a:r>
          </a:p>
        </p:txBody>
      </p:sp>
      <p:sp>
        <p:nvSpPr>
          <p:cNvPr id="3" name="Content Placeholder 2"/>
          <p:cNvSpPr>
            <a:spLocks noGrp="1"/>
          </p:cNvSpPr>
          <p:nvPr>
            <p:ph idx="1"/>
          </p:nvPr>
        </p:nvSpPr>
        <p:spPr/>
        <p:txBody>
          <a:bodyPr>
            <a:normAutofit/>
          </a:bodyPr>
          <a:lstStyle/>
          <a:p>
            <a:r>
              <a:rPr lang="id-ID" dirty="0"/>
              <a:t>Bagi banyak </a:t>
            </a:r>
            <a:r>
              <a:rPr lang="id-ID" dirty="0" smtClean="0"/>
              <a:t>orang memahami bahwa </a:t>
            </a:r>
            <a:r>
              <a:rPr lang="id-ID" dirty="0"/>
              <a:t>penelusuran database adalah model paling akrab dalam </a:t>
            </a:r>
            <a:r>
              <a:rPr lang="id-ID" dirty="0" smtClean="0"/>
              <a:t>pencarian</a:t>
            </a:r>
            <a:endParaRPr lang="id-ID" dirty="0"/>
          </a:p>
          <a:p>
            <a:r>
              <a:rPr lang="id-ID" dirty="0" smtClean="0"/>
              <a:t>Tetapi situs web menyimpan banyak data terstruktur. Teks adalah data paling umum yang disimpan, dan teks tersebut sering mendua, dan ide dan konsep yang kacau</a:t>
            </a:r>
          </a:p>
        </p:txBody>
      </p:sp>
      <p:sp>
        <p:nvSpPr>
          <p:cNvPr id="4" name="Date Placeholder 3"/>
          <p:cNvSpPr>
            <a:spLocks noGrp="1"/>
          </p:cNvSpPr>
          <p:nvPr>
            <p:ph type="dt" sz="half" idx="10"/>
          </p:nvPr>
        </p:nvSpPr>
        <p:spPr/>
        <p:txBody>
          <a:bodyPr/>
          <a:lstStyle/>
          <a:p>
            <a:r>
              <a:rPr lang="en-US" smtClean="0"/>
              <a:t>AI</a:t>
            </a:r>
            <a:endParaRPr lang="en-US"/>
          </a:p>
        </p:txBody>
      </p:sp>
      <p:sp>
        <p:nvSpPr>
          <p:cNvPr id="5" name="Footer Placeholder 4"/>
          <p:cNvSpPr>
            <a:spLocks noGrp="1"/>
          </p:cNvSpPr>
          <p:nvPr>
            <p:ph type="ftr" sz="quarter" idx="11"/>
          </p:nvPr>
        </p:nvSpPr>
        <p:spPr/>
        <p:txBody>
          <a:bodyPr/>
          <a:lstStyle/>
          <a:p>
            <a:r>
              <a:rPr lang="fi-FI" smtClean="0"/>
              <a:t>Modul-4: Tujuan Situs dan Kebutuhan Pengguna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1700074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C00000"/>
                </a:solidFill>
              </a:rPr>
              <a:t>4 JENIS KEBUTUHAN INFORMASI </a:t>
            </a:r>
            <a:endParaRPr lang="id-ID" dirty="0">
              <a:solidFill>
                <a:srgbClr val="C00000"/>
              </a:solidFill>
            </a:endParaRPr>
          </a:p>
        </p:txBody>
      </p:sp>
      <p:sp>
        <p:nvSpPr>
          <p:cNvPr id="3" name="Content Placeholder 2"/>
          <p:cNvSpPr>
            <a:spLocks noGrp="1"/>
          </p:cNvSpPr>
          <p:nvPr>
            <p:ph idx="1"/>
          </p:nvPr>
        </p:nvSpPr>
        <p:spPr/>
        <p:txBody>
          <a:bodyPr/>
          <a:lstStyle/>
          <a:p>
            <a:endParaRPr lang="id-ID"/>
          </a:p>
        </p:txBody>
      </p:sp>
      <p:sp>
        <p:nvSpPr>
          <p:cNvPr id="4" name="Date Placeholder 3"/>
          <p:cNvSpPr>
            <a:spLocks noGrp="1"/>
          </p:cNvSpPr>
          <p:nvPr>
            <p:ph type="dt" sz="half" idx="10"/>
          </p:nvPr>
        </p:nvSpPr>
        <p:spPr/>
        <p:txBody>
          <a:bodyPr/>
          <a:lstStyle/>
          <a:p>
            <a:r>
              <a:rPr lang="en-US" smtClean="0"/>
              <a:t>AI</a:t>
            </a:r>
            <a:endParaRPr lang="en-US"/>
          </a:p>
        </p:txBody>
      </p:sp>
      <p:sp>
        <p:nvSpPr>
          <p:cNvPr id="5" name="Footer Placeholder 4"/>
          <p:cNvSpPr>
            <a:spLocks noGrp="1"/>
          </p:cNvSpPr>
          <p:nvPr>
            <p:ph type="ftr" sz="quarter" idx="11"/>
          </p:nvPr>
        </p:nvSpPr>
        <p:spPr/>
        <p:txBody>
          <a:bodyPr/>
          <a:lstStyle/>
          <a:p>
            <a:r>
              <a:rPr lang="fi-FI" smtClean="0"/>
              <a:t>Modul-4: Tujuan Situs dan Kebutuhan Pengguna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6</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295400"/>
            <a:ext cx="8202795"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0062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chemeClr val="accent2">
                    <a:lumMod val="40000"/>
                    <a:lumOff val="60000"/>
                  </a:schemeClr>
                </a:solidFill>
              </a:rPr>
              <a:t>JENIS KEBUTUHAN INFORMASI</a:t>
            </a:r>
            <a:endParaRPr lang="id-ID" dirty="0">
              <a:solidFill>
                <a:schemeClr val="accent2">
                  <a:lumMod val="40000"/>
                  <a:lumOff val="60000"/>
                </a:schemeClr>
              </a:solidFill>
            </a:endParaRPr>
          </a:p>
        </p:txBody>
      </p:sp>
      <p:sp>
        <p:nvSpPr>
          <p:cNvPr id="3" name="Content Placeholder 2"/>
          <p:cNvSpPr>
            <a:spLocks noGrp="1"/>
          </p:cNvSpPr>
          <p:nvPr>
            <p:ph idx="1"/>
          </p:nvPr>
        </p:nvSpPr>
        <p:spPr/>
        <p:txBody>
          <a:bodyPr>
            <a:normAutofit fontScale="70000" lnSpcReduction="20000"/>
          </a:bodyPr>
          <a:lstStyle/>
          <a:p>
            <a:r>
              <a:rPr lang="id-ID" dirty="0" smtClean="0"/>
              <a:t>Ketika anda berharap memperoleh informasi sempurna, biasanya anda tahu apa yang sedang anda cari, bagaimana menyebutnya, dan di mana anda akan menemukannya </a:t>
            </a:r>
            <a:r>
              <a:rPr lang="id-ID" dirty="0" smtClean="0">
                <a:sym typeface="Wingdings" pitchFamily="2" charset="2"/>
              </a:rPr>
              <a:t> disebut </a:t>
            </a:r>
            <a:r>
              <a:rPr lang="en-US" i="1" dirty="0">
                <a:solidFill>
                  <a:srgbClr val="0070C0"/>
                </a:solidFill>
              </a:rPr>
              <a:t>known-item seeking</a:t>
            </a:r>
            <a:endParaRPr lang="id-ID" dirty="0" smtClean="0">
              <a:solidFill>
                <a:srgbClr val="0070C0"/>
              </a:solidFill>
            </a:endParaRPr>
          </a:p>
          <a:p>
            <a:r>
              <a:rPr lang="id-ID" dirty="0" smtClean="0"/>
              <a:t>Ketika anda mengharapkan untuk menemukan item yang berguna dalam pencarian anda </a:t>
            </a:r>
            <a:r>
              <a:rPr lang="id-ID" dirty="0" smtClean="0">
                <a:sym typeface="Wingdings" pitchFamily="2" charset="2"/>
              </a:rPr>
              <a:t> anda melakukan sesuatu yang disebut </a:t>
            </a:r>
            <a:r>
              <a:rPr lang="id-ID" i="1" dirty="0" smtClean="0">
                <a:solidFill>
                  <a:srgbClr val="0070C0"/>
                </a:solidFill>
              </a:rPr>
              <a:t>exploratory seeking</a:t>
            </a:r>
          </a:p>
          <a:p>
            <a:r>
              <a:rPr lang="id-ID" dirty="0" smtClean="0"/>
              <a:t>Ketika anda menginginkan segala sesuatu </a:t>
            </a:r>
            <a:r>
              <a:rPr lang="id-ID" dirty="0" smtClean="0">
                <a:sym typeface="Wingdings" pitchFamily="2" charset="2"/>
              </a:rPr>
              <a:t> anda melakukan </a:t>
            </a:r>
            <a:r>
              <a:rPr lang="en-US" i="1" dirty="0" smtClean="0">
                <a:solidFill>
                  <a:srgbClr val="0070C0"/>
                </a:solidFill>
              </a:rPr>
              <a:t>exhaustive research</a:t>
            </a:r>
            <a:endParaRPr lang="id-ID" i="1" dirty="0" smtClean="0">
              <a:solidFill>
                <a:srgbClr val="0070C0"/>
              </a:solidFill>
            </a:endParaRPr>
          </a:p>
          <a:p>
            <a:r>
              <a:rPr lang="id-ID" dirty="0" smtClean="0"/>
              <a:t>Jika memori kita penuh dan jadwal yang sibuk terus menekan kita untuk menemukan kembali sepotong informasi berguna dan tidak sempat membaca informasi yang panjang, kita seharusnya bisa kembali melalui bookmark untuk dibaca kemudian </a:t>
            </a:r>
            <a:r>
              <a:rPr lang="id-ID" dirty="0" smtClean="0">
                <a:sym typeface="Wingdings" pitchFamily="2" charset="2"/>
              </a:rPr>
              <a:t></a:t>
            </a:r>
            <a:r>
              <a:rPr lang="id-ID" dirty="0" smtClean="0">
                <a:solidFill>
                  <a:srgbClr val="0070C0"/>
                </a:solidFill>
                <a:sym typeface="Wingdings" pitchFamily="2" charset="2"/>
              </a:rPr>
              <a:t> disebut </a:t>
            </a:r>
            <a:r>
              <a:rPr lang="id-ID" i="1" dirty="0" smtClean="0">
                <a:solidFill>
                  <a:srgbClr val="0070C0"/>
                </a:solidFill>
                <a:sym typeface="Wingdings" pitchFamily="2" charset="2"/>
              </a:rPr>
              <a:t>refinding</a:t>
            </a:r>
            <a:r>
              <a:rPr lang="id-ID" dirty="0" smtClean="0">
                <a:solidFill>
                  <a:srgbClr val="0070C0"/>
                </a:solidFill>
                <a:sym typeface="Wingdings" pitchFamily="2" charset="2"/>
              </a:rPr>
              <a:t> </a:t>
            </a:r>
            <a:r>
              <a:rPr lang="id-ID" i="1" dirty="0" smtClean="0">
                <a:sym typeface="Wingdings" pitchFamily="2" charset="2"/>
              </a:rPr>
              <a:t>(</a:t>
            </a:r>
            <a:r>
              <a:rPr lang="id-ID" i="1" dirty="0" smtClean="0"/>
              <a:t>readme</a:t>
            </a:r>
            <a:r>
              <a:rPr lang="id-ID" dirty="0" smtClean="0"/>
              <a:t>, </a:t>
            </a:r>
            <a:r>
              <a:rPr lang="id-ID" i="1" dirty="0" smtClean="0"/>
              <a:t>to read</a:t>
            </a:r>
            <a:r>
              <a:rPr lang="id-ID" dirty="0" smtClean="0"/>
              <a:t>, atau </a:t>
            </a:r>
            <a:r>
              <a:rPr lang="id-ID" i="1" dirty="0" smtClean="0"/>
              <a:t>read later)</a:t>
            </a:r>
          </a:p>
        </p:txBody>
      </p:sp>
      <p:sp>
        <p:nvSpPr>
          <p:cNvPr id="4" name="Date Placeholder 3"/>
          <p:cNvSpPr>
            <a:spLocks noGrp="1"/>
          </p:cNvSpPr>
          <p:nvPr>
            <p:ph type="dt" sz="half" idx="10"/>
          </p:nvPr>
        </p:nvSpPr>
        <p:spPr/>
        <p:txBody>
          <a:bodyPr/>
          <a:lstStyle/>
          <a:p>
            <a:r>
              <a:rPr lang="en-US" smtClean="0"/>
              <a:t>AI</a:t>
            </a:r>
            <a:endParaRPr lang="en-US"/>
          </a:p>
        </p:txBody>
      </p:sp>
      <p:sp>
        <p:nvSpPr>
          <p:cNvPr id="5" name="Footer Placeholder 4"/>
          <p:cNvSpPr>
            <a:spLocks noGrp="1"/>
          </p:cNvSpPr>
          <p:nvPr>
            <p:ph type="ftr" sz="quarter" idx="11"/>
          </p:nvPr>
        </p:nvSpPr>
        <p:spPr/>
        <p:txBody>
          <a:bodyPr/>
          <a:lstStyle/>
          <a:p>
            <a:r>
              <a:rPr lang="fi-FI" smtClean="0"/>
              <a:t>Modul-4: Tujuan Situs dan Kebutuhan Pengguna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666440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C00000"/>
                </a:solidFill>
              </a:rPr>
              <a:t>KARAKTERISTIK SITUS WEB</a:t>
            </a:r>
            <a:endParaRPr lang="id-ID" dirty="0">
              <a:solidFill>
                <a:srgbClr val="C00000"/>
              </a:solidFill>
            </a:endParaRPr>
          </a:p>
        </p:txBody>
      </p:sp>
      <p:sp>
        <p:nvSpPr>
          <p:cNvPr id="3" name="Content Placeholder 2"/>
          <p:cNvSpPr>
            <a:spLocks noGrp="1"/>
          </p:cNvSpPr>
          <p:nvPr>
            <p:ph idx="1"/>
          </p:nvPr>
        </p:nvSpPr>
        <p:spPr>
          <a:xfrm>
            <a:off x="228600" y="1371600"/>
            <a:ext cx="8610600" cy="4754563"/>
          </a:xfrm>
        </p:spPr>
        <p:txBody>
          <a:bodyPr>
            <a:noAutofit/>
          </a:bodyPr>
          <a:lstStyle/>
          <a:p>
            <a:pPr>
              <a:buFont typeface="+mj-lt"/>
              <a:buAutoNum type="arabicPeriod"/>
            </a:pPr>
            <a:r>
              <a:rPr lang="id-ID" sz="2000" b="1" dirty="0">
                <a:solidFill>
                  <a:srgbClr val="0070C0"/>
                </a:solidFill>
              </a:rPr>
              <a:t>Blog </a:t>
            </a:r>
            <a:r>
              <a:rPr lang="id-ID" sz="2000" b="1" dirty="0" smtClean="0">
                <a:solidFill>
                  <a:srgbClr val="0070C0"/>
                </a:solidFill>
              </a:rPr>
              <a:t>Website </a:t>
            </a:r>
            <a:r>
              <a:rPr lang="id-ID" sz="2000" dirty="0" smtClean="0">
                <a:sym typeface="Wingdings" pitchFamily="2" charset="2"/>
              </a:rPr>
              <a:t> </a:t>
            </a:r>
            <a:r>
              <a:rPr lang="id-ID" sz="2000" dirty="0" smtClean="0"/>
              <a:t>berisi </a:t>
            </a:r>
            <a:r>
              <a:rPr lang="id-ID" sz="2000" dirty="0"/>
              <a:t>tulisan atau gambar peralatan </a:t>
            </a:r>
            <a:r>
              <a:rPr lang="id-ID" sz="2000" dirty="0" smtClean="0"/>
              <a:t>elektronik </a:t>
            </a:r>
            <a:r>
              <a:rPr lang="id-ID" sz="2000" dirty="0"/>
              <a:t>, seperti forum contoh situs webnya :Blogger.com2.</a:t>
            </a:r>
          </a:p>
          <a:p>
            <a:pPr>
              <a:buFont typeface="+mj-lt"/>
              <a:buAutoNum type="arabicPeriod"/>
            </a:pPr>
            <a:r>
              <a:rPr lang="id-ID" sz="2000" b="1" dirty="0" smtClean="0">
                <a:solidFill>
                  <a:srgbClr val="0070C0"/>
                </a:solidFill>
              </a:rPr>
              <a:t>Busines sites </a:t>
            </a:r>
            <a:r>
              <a:rPr lang="id-ID" sz="2000" dirty="0" smtClean="0">
                <a:sym typeface="Wingdings" pitchFamily="2" charset="2"/>
              </a:rPr>
              <a:t> </a:t>
            </a:r>
            <a:r>
              <a:rPr lang="id-ID" sz="2000" dirty="0" smtClean="0"/>
              <a:t>berisi </a:t>
            </a:r>
            <a:r>
              <a:rPr lang="id-ID" sz="2000" dirty="0"/>
              <a:t>promosi bisnis, contoh: nokia.com3.</a:t>
            </a:r>
          </a:p>
          <a:p>
            <a:pPr>
              <a:buFont typeface="+mj-lt"/>
              <a:buAutoNum type="arabicPeriod"/>
            </a:pPr>
            <a:r>
              <a:rPr lang="id-ID" sz="2000" b="1" dirty="0" smtClean="0">
                <a:solidFill>
                  <a:srgbClr val="0070C0"/>
                </a:solidFill>
              </a:rPr>
              <a:t>Commerce sites </a:t>
            </a:r>
            <a:r>
              <a:rPr lang="id-ID" sz="2000" dirty="0" smtClean="0">
                <a:sym typeface="Wingdings" pitchFamily="2" charset="2"/>
              </a:rPr>
              <a:t> </a:t>
            </a:r>
            <a:r>
              <a:rPr lang="id-ID" sz="2000" dirty="0" smtClean="0"/>
              <a:t>menjual </a:t>
            </a:r>
            <a:r>
              <a:rPr lang="id-ID" sz="2000" dirty="0"/>
              <a:t>barang, misalnya amazon.com4.</a:t>
            </a:r>
          </a:p>
          <a:p>
            <a:pPr>
              <a:buFont typeface="+mj-lt"/>
              <a:buAutoNum type="arabicPeriod"/>
            </a:pPr>
            <a:r>
              <a:rPr lang="id-ID" sz="2000" b="1" dirty="0" smtClean="0">
                <a:solidFill>
                  <a:srgbClr val="0070C0"/>
                </a:solidFill>
              </a:rPr>
              <a:t>Community sites </a:t>
            </a:r>
            <a:r>
              <a:rPr lang="id-ID" sz="2000" dirty="0" smtClean="0">
                <a:sym typeface="Wingdings" pitchFamily="2" charset="2"/>
              </a:rPr>
              <a:t> </a:t>
            </a:r>
            <a:r>
              <a:rPr lang="id-ID" sz="2000" dirty="0" smtClean="0"/>
              <a:t>situs </a:t>
            </a:r>
            <a:r>
              <a:rPr lang="id-ID" sz="2000" dirty="0"/>
              <a:t>orang memiliki tujuan usaha yang sama, </a:t>
            </a:r>
            <a:r>
              <a:rPr lang="id-ID" sz="2000" dirty="0" smtClean="0"/>
              <a:t>contoh: myspace.com5</a:t>
            </a:r>
            <a:r>
              <a:rPr lang="id-ID" sz="2000" dirty="0"/>
              <a:t>.</a:t>
            </a:r>
          </a:p>
          <a:p>
            <a:pPr>
              <a:buFont typeface="+mj-lt"/>
              <a:buAutoNum type="arabicPeriod"/>
            </a:pPr>
            <a:r>
              <a:rPr lang="id-ID" sz="2000" b="1" dirty="0" smtClean="0">
                <a:solidFill>
                  <a:srgbClr val="0070C0"/>
                </a:solidFill>
              </a:rPr>
              <a:t>Database sites </a:t>
            </a:r>
            <a:r>
              <a:rPr lang="id-ID" sz="2000" dirty="0" smtClean="0">
                <a:sym typeface="Wingdings" pitchFamily="2" charset="2"/>
              </a:rPr>
              <a:t> </a:t>
            </a:r>
            <a:r>
              <a:rPr lang="id-ID" sz="2000" dirty="0" smtClean="0"/>
              <a:t>berfungsi </a:t>
            </a:r>
            <a:r>
              <a:rPr lang="id-ID" sz="2000" dirty="0"/>
              <a:t>untuk mencari dan menampilkan isi secaraspesifik dari database, contoh: internet movie Database.6.</a:t>
            </a:r>
          </a:p>
          <a:p>
            <a:pPr>
              <a:buFont typeface="+mj-lt"/>
              <a:buAutoNum type="arabicPeriod"/>
            </a:pPr>
            <a:r>
              <a:rPr lang="id-ID" sz="2000" b="1" dirty="0" smtClean="0">
                <a:solidFill>
                  <a:srgbClr val="0070C0"/>
                </a:solidFill>
              </a:rPr>
              <a:t>Development site</a:t>
            </a:r>
            <a:r>
              <a:rPr lang="id-ID" sz="2000" dirty="0" smtClean="0"/>
              <a:t> </a:t>
            </a:r>
            <a:r>
              <a:rPr lang="id-ID" sz="2000" dirty="0" smtClean="0">
                <a:sym typeface="Wingdings" pitchFamily="2" charset="2"/>
              </a:rPr>
              <a:t> </a:t>
            </a:r>
            <a:r>
              <a:rPr lang="id-ID" sz="2000" dirty="0" smtClean="0"/>
              <a:t>tujuan </a:t>
            </a:r>
            <a:r>
              <a:rPr lang="id-ID" sz="2000" dirty="0"/>
              <a:t>untuk menyediakan informasiyang berhubungan dengan software development web design, contoh: Adobe.com7.</a:t>
            </a:r>
          </a:p>
          <a:p>
            <a:pPr>
              <a:buFont typeface="+mj-lt"/>
              <a:buAutoNum type="arabicPeriod"/>
            </a:pPr>
            <a:r>
              <a:rPr lang="id-ID" sz="2000" b="1" dirty="0" smtClean="0">
                <a:solidFill>
                  <a:srgbClr val="0070C0"/>
                </a:solidFill>
              </a:rPr>
              <a:t>Download site </a:t>
            </a:r>
            <a:r>
              <a:rPr lang="id-ID" sz="2000" dirty="0" smtClean="0">
                <a:sym typeface="Wingdings" pitchFamily="2" charset="2"/>
              </a:rPr>
              <a:t> </a:t>
            </a:r>
            <a:r>
              <a:rPr lang="id-ID" sz="2000" dirty="0" smtClean="0"/>
              <a:t>digunakan </a:t>
            </a:r>
            <a:r>
              <a:rPr lang="id-ID" sz="2000" dirty="0"/>
              <a:t>untuk mendownload elektronik content, contoh: Wallpaper.com8.</a:t>
            </a:r>
          </a:p>
          <a:p>
            <a:pPr>
              <a:buFont typeface="+mj-lt"/>
              <a:buAutoNum type="arabicPeriod"/>
            </a:pPr>
            <a:r>
              <a:rPr lang="id-ID" sz="2000" b="1" dirty="0" smtClean="0">
                <a:solidFill>
                  <a:srgbClr val="0070C0"/>
                </a:solidFill>
              </a:rPr>
              <a:t>Game site </a:t>
            </a:r>
            <a:r>
              <a:rPr lang="id-ID" sz="2000" dirty="0" smtClean="0">
                <a:sym typeface="Wingdings" pitchFamily="2" charset="2"/>
              </a:rPr>
              <a:t></a:t>
            </a:r>
            <a:r>
              <a:rPr lang="id-ID" sz="2000" dirty="0" smtClean="0"/>
              <a:t>merupakan </a:t>
            </a:r>
            <a:r>
              <a:rPr lang="id-ID" sz="2000" dirty="0"/>
              <a:t>situs web yang berisi tempat untuk bermain secara online dengan oranglain. </a:t>
            </a:r>
            <a:r>
              <a:rPr lang="id-ID" sz="2000" dirty="0" smtClean="0"/>
              <a:t>Contoh: pago.com</a:t>
            </a:r>
            <a:endParaRPr lang="id-ID" sz="2000" dirty="0"/>
          </a:p>
        </p:txBody>
      </p:sp>
      <p:sp>
        <p:nvSpPr>
          <p:cNvPr id="4" name="Date Placeholder 3"/>
          <p:cNvSpPr>
            <a:spLocks noGrp="1"/>
          </p:cNvSpPr>
          <p:nvPr>
            <p:ph type="dt" sz="half" idx="10"/>
          </p:nvPr>
        </p:nvSpPr>
        <p:spPr/>
        <p:txBody>
          <a:bodyPr/>
          <a:lstStyle/>
          <a:p>
            <a:r>
              <a:rPr lang="en-US" smtClean="0"/>
              <a:t>AI</a:t>
            </a:r>
            <a:endParaRPr lang="en-US"/>
          </a:p>
        </p:txBody>
      </p:sp>
      <p:sp>
        <p:nvSpPr>
          <p:cNvPr id="5" name="Footer Placeholder 4"/>
          <p:cNvSpPr>
            <a:spLocks noGrp="1"/>
          </p:cNvSpPr>
          <p:nvPr>
            <p:ph type="ftr" sz="quarter" idx="11"/>
          </p:nvPr>
        </p:nvSpPr>
        <p:spPr/>
        <p:txBody>
          <a:bodyPr/>
          <a:lstStyle/>
          <a:p>
            <a:r>
              <a:rPr lang="fi-FI" smtClean="0"/>
              <a:t>Modul-4: Tujuan Situs dan Kebutuhan Pengguna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40372883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solidFill>
                  <a:schemeClr val="accent2">
                    <a:lumMod val="40000"/>
                    <a:lumOff val="60000"/>
                  </a:schemeClr>
                </a:solidFill>
              </a:rPr>
              <a:t>KARAKTERISTIK SITUS WEB</a:t>
            </a:r>
          </a:p>
        </p:txBody>
      </p:sp>
      <p:sp>
        <p:nvSpPr>
          <p:cNvPr id="3" name="Content Placeholder 2"/>
          <p:cNvSpPr>
            <a:spLocks noGrp="1"/>
          </p:cNvSpPr>
          <p:nvPr>
            <p:ph idx="1"/>
          </p:nvPr>
        </p:nvSpPr>
        <p:spPr>
          <a:xfrm>
            <a:off x="457200" y="1447800"/>
            <a:ext cx="8229600" cy="4678363"/>
          </a:xfrm>
        </p:spPr>
        <p:txBody>
          <a:bodyPr>
            <a:noAutofit/>
          </a:bodyPr>
          <a:lstStyle/>
          <a:p>
            <a:pPr>
              <a:buFont typeface="+mj-lt"/>
              <a:buAutoNum type="arabicPeriod" startAt="9"/>
            </a:pPr>
            <a:r>
              <a:rPr lang="id-ID" sz="2000" b="1" dirty="0">
                <a:solidFill>
                  <a:srgbClr val="0070C0"/>
                </a:solidFill>
              </a:rPr>
              <a:t>Information </a:t>
            </a:r>
            <a:r>
              <a:rPr lang="id-ID" sz="2000" b="1" dirty="0" smtClean="0">
                <a:solidFill>
                  <a:srgbClr val="0070C0"/>
                </a:solidFill>
              </a:rPr>
              <a:t>site </a:t>
            </a:r>
            <a:r>
              <a:rPr lang="id-ID" sz="2000" dirty="0" smtClean="0">
                <a:sym typeface="Wingdings" pitchFamily="2" charset="2"/>
              </a:rPr>
              <a:t> </a:t>
            </a:r>
            <a:r>
              <a:rPr lang="id-ID" sz="2000" dirty="0" smtClean="0"/>
              <a:t>bertujuan memberikan </a:t>
            </a:r>
            <a:r>
              <a:rPr lang="id-ID" sz="2000" dirty="0"/>
              <a:t>informasi kepadapengunjung tanpa memiliki tujuan komersil, contoh: encyclopedia.com</a:t>
            </a:r>
            <a:endParaRPr lang="id-ID" sz="2000" dirty="0" smtClean="0"/>
          </a:p>
          <a:p>
            <a:pPr>
              <a:buFont typeface="+mj-lt"/>
              <a:buAutoNum type="arabicPeriod" startAt="9"/>
            </a:pPr>
            <a:r>
              <a:rPr lang="id-ID" sz="2000" b="1" dirty="0" smtClean="0">
                <a:solidFill>
                  <a:srgbClr val="0070C0"/>
                </a:solidFill>
              </a:rPr>
              <a:t>News site </a:t>
            </a:r>
            <a:r>
              <a:rPr lang="id-ID" sz="2000" dirty="0" smtClean="0">
                <a:sym typeface="Wingdings" pitchFamily="2" charset="2"/>
              </a:rPr>
              <a:t> </a:t>
            </a:r>
            <a:r>
              <a:rPr lang="id-ID" sz="2000" dirty="0" smtClean="0"/>
              <a:t>hampir </a:t>
            </a:r>
            <a:r>
              <a:rPr lang="id-ID" sz="2000" dirty="0"/>
              <a:t>sama dengan information site , tetapi isiinformasinya mengarah dalam berita dan komentar, contoh: news_comments.us11.</a:t>
            </a:r>
          </a:p>
          <a:p>
            <a:pPr>
              <a:buFont typeface="+mj-lt"/>
              <a:buAutoNum type="arabicPeriod" startAt="9"/>
            </a:pPr>
            <a:r>
              <a:rPr lang="id-ID" sz="2000" b="1" dirty="0" smtClean="0">
                <a:solidFill>
                  <a:srgbClr val="0070C0"/>
                </a:solidFill>
              </a:rPr>
              <a:t>Search Engine </a:t>
            </a:r>
            <a:r>
              <a:rPr lang="id-ID" sz="2000" dirty="0" smtClean="0">
                <a:sym typeface="Wingdings" pitchFamily="2" charset="2"/>
              </a:rPr>
              <a:t> </a:t>
            </a:r>
            <a:r>
              <a:rPr lang="id-ID" sz="2000" dirty="0" smtClean="0"/>
              <a:t>menyediakan </a:t>
            </a:r>
            <a:r>
              <a:rPr lang="id-ID" sz="2000" dirty="0"/>
              <a:t>informasi umum dan merupakan sebuahgerbang menuju situs web yang lain. Contoh : google.com12.</a:t>
            </a:r>
          </a:p>
          <a:p>
            <a:pPr>
              <a:buFont typeface="+mj-lt"/>
              <a:buAutoNum type="arabicPeriod" startAt="9"/>
            </a:pPr>
            <a:r>
              <a:rPr lang="id-ID" sz="2000" b="1" dirty="0" smtClean="0">
                <a:solidFill>
                  <a:srgbClr val="0070C0"/>
                </a:solidFill>
              </a:rPr>
              <a:t>Shock sites </a:t>
            </a:r>
            <a:r>
              <a:rPr lang="id-ID" sz="2000" dirty="0" smtClean="0">
                <a:sym typeface="Wingdings" pitchFamily="2" charset="2"/>
              </a:rPr>
              <a:t> </a:t>
            </a:r>
            <a:r>
              <a:rPr lang="id-ID" sz="2000" dirty="0" smtClean="0"/>
              <a:t>gambar </a:t>
            </a:r>
            <a:r>
              <a:rPr lang="id-ID" sz="2000" dirty="0"/>
              <a:t>atau material didalamnya bertujuan </a:t>
            </a:r>
            <a:r>
              <a:rPr lang="id-ID" sz="2000" dirty="0" smtClean="0"/>
              <a:t>untuk memberikan </a:t>
            </a:r>
            <a:r>
              <a:rPr lang="id-ID" sz="2000" dirty="0"/>
              <a:t>rasa terkejut kepada pengunjungnya. Contoh rotten.com13.</a:t>
            </a:r>
          </a:p>
          <a:p>
            <a:pPr>
              <a:buFont typeface="+mj-lt"/>
              <a:buAutoNum type="arabicPeriod" startAt="9"/>
            </a:pPr>
            <a:r>
              <a:rPr lang="id-ID" sz="2000" b="1" dirty="0" smtClean="0">
                <a:solidFill>
                  <a:srgbClr val="0070C0"/>
                </a:solidFill>
              </a:rPr>
              <a:t>Vanity site </a:t>
            </a:r>
            <a:r>
              <a:rPr lang="id-ID" sz="2000" dirty="0" smtClean="0">
                <a:sym typeface="Wingdings" pitchFamily="2" charset="2"/>
              </a:rPr>
              <a:t> </a:t>
            </a:r>
            <a:r>
              <a:rPr lang="id-ID" sz="2000" dirty="0" smtClean="0"/>
              <a:t>(</a:t>
            </a:r>
            <a:r>
              <a:rPr lang="id-ID" sz="2000" dirty="0"/>
              <a:t>Personal site), </a:t>
            </a:r>
            <a:r>
              <a:rPr lang="id-ID" sz="2000" dirty="0" smtClean="0"/>
              <a:t>didirikan </a:t>
            </a:r>
            <a:r>
              <a:rPr lang="id-ID" sz="2000" dirty="0"/>
              <a:t>oleh individual atau grup kecil yangberisi informasi yang diinginkan. Contoh tragiklab.com14.</a:t>
            </a:r>
          </a:p>
          <a:p>
            <a:pPr>
              <a:buFont typeface="+mj-lt"/>
              <a:buAutoNum type="arabicPeriod" startAt="9"/>
            </a:pPr>
            <a:r>
              <a:rPr lang="id-ID" sz="2000" b="1" dirty="0" smtClean="0">
                <a:solidFill>
                  <a:srgbClr val="0070C0"/>
                </a:solidFill>
              </a:rPr>
              <a:t>Web Portal </a:t>
            </a:r>
            <a:r>
              <a:rPr lang="id-ID" sz="2000" dirty="0" smtClean="0">
                <a:sym typeface="Wingdings" pitchFamily="2" charset="2"/>
              </a:rPr>
              <a:t> </a:t>
            </a:r>
            <a:r>
              <a:rPr lang="id-ID" sz="2000" dirty="0" smtClean="0"/>
              <a:t>menyediakan </a:t>
            </a:r>
            <a:r>
              <a:rPr lang="id-ID" sz="2000" dirty="0"/>
              <a:t>starting point, gerbang ke sumber lain dari internetataupun </a:t>
            </a:r>
            <a:r>
              <a:rPr lang="id-ID" sz="2000" dirty="0" smtClean="0"/>
              <a:t>intranet, contoh </a:t>
            </a:r>
            <a:r>
              <a:rPr lang="id-ID" sz="2000" dirty="0"/>
              <a:t>: yahoo.com15.</a:t>
            </a:r>
          </a:p>
          <a:p>
            <a:pPr>
              <a:buFont typeface="+mj-lt"/>
              <a:buAutoNum type="arabicPeriod" startAt="9"/>
            </a:pPr>
            <a:r>
              <a:rPr lang="id-ID" sz="2000" b="1" dirty="0" smtClean="0">
                <a:solidFill>
                  <a:srgbClr val="0070C0"/>
                </a:solidFill>
              </a:rPr>
              <a:t>Wiki site </a:t>
            </a:r>
            <a:r>
              <a:rPr lang="id-ID" sz="2000" dirty="0" smtClean="0">
                <a:sym typeface="Wingdings" pitchFamily="2" charset="2"/>
              </a:rPr>
              <a:t> </a:t>
            </a:r>
            <a:r>
              <a:rPr lang="id-ID" sz="2000" dirty="0" smtClean="0"/>
              <a:t>berkolaborasi </a:t>
            </a:r>
            <a:r>
              <a:rPr lang="id-ID" sz="2000" dirty="0"/>
              <a:t>dengan pemakai untuk melakukan editing. </a:t>
            </a:r>
            <a:r>
              <a:rPr lang="id-ID" sz="2000" dirty="0" smtClean="0"/>
              <a:t>Contoh: wikipedia</a:t>
            </a:r>
            <a:r>
              <a:rPr lang="id-ID" sz="2000" dirty="0"/>
              <a:t>.</a:t>
            </a:r>
          </a:p>
        </p:txBody>
      </p:sp>
      <p:sp>
        <p:nvSpPr>
          <p:cNvPr id="4" name="Date Placeholder 3"/>
          <p:cNvSpPr>
            <a:spLocks noGrp="1"/>
          </p:cNvSpPr>
          <p:nvPr>
            <p:ph type="dt" sz="half" idx="10"/>
          </p:nvPr>
        </p:nvSpPr>
        <p:spPr/>
        <p:txBody>
          <a:bodyPr/>
          <a:lstStyle/>
          <a:p>
            <a:r>
              <a:rPr lang="en-US" smtClean="0"/>
              <a:t>AI</a:t>
            </a:r>
            <a:endParaRPr lang="en-US"/>
          </a:p>
        </p:txBody>
      </p:sp>
      <p:sp>
        <p:nvSpPr>
          <p:cNvPr id="5" name="Footer Placeholder 4"/>
          <p:cNvSpPr>
            <a:spLocks noGrp="1"/>
          </p:cNvSpPr>
          <p:nvPr>
            <p:ph type="ftr" sz="quarter" idx="11"/>
          </p:nvPr>
        </p:nvSpPr>
        <p:spPr/>
        <p:txBody>
          <a:bodyPr/>
          <a:lstStyle/>
          <a:p>
            <a:r>
              <a:rPr lang="fi-FI" smtClean="0"/>
              <a:t>Modul-4: Tujuan Situs dan Kebutuhan Pengguna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16724796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430</TotalTime>
  <Words>1061</Words>
  <Application>Microsoft Office PowerPoint</Application>
  <PresentationFormat>On-screen Show (4:3)</PresentationFormat>
  <Paragraphs>195</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Wingdings</vt:lpstr>
      <vt:lpstr>Office Theme</vt:lpstr>
      <vt:lpstr>TUJUAN SITUS DAN KEBUTUHAN PENGGUNA</vt:lpstr>
      <vt:lpstr>PERTANYAAN AWAL</vt:lpstr>
      <vt:lpstr>TUJUAN DAN KEBUTUHAN PENGGUNA</vt:lpstr>
      <vt:lpstr>KEBUTUHAN INFORMASI</vt:lpstr>
      <vt:lpstr>KEBUTUHAN INFORMASI</vt:lpstr>
      <vt:lpstr>4 JENIS KEBUTUHAN INFORMASI </vt:lpstr>
      <vt:lpstr>JENIS KEBUTUHAN INFORMASI</vt:lpstr>
      <vt:lpstr>KARAKTERISTIK SITUS WEB</vt:lpstr>
      <vt:lpstr>KARAKTERISTIK SITUS WEB</vt:lpstr>
      <vt:lpstr>CONTOH TUJUAN DAN SASARAN</vt:lpstr>
      <vt:lpstr>KENALI PENGGUNA SITUS WEB ANDA</vt:lpstr>
      <vt:lpstr>PENGGUNA WEB SECARA UMUM</vt:lpstr>
      <vt:lpstr>STATISTIK BROWSER</vt:lpstr>
      <vt:lpstr>STATISTIK BROWSER</vt:lpstr>
      <vt:lpstr>KECEPATAN KONEKSI</vt:lpstr>
      <vt:lpstr>KECEPATAN KONEKSI</vt:lpstr>
      <vt:lpstr>MOBILE IS COMING</vt:lpstr>
      <vt:lpstr>SUMBER TWEET BERDASARKAN PENGGUNA UNIK</vt:lpstr>
      <vt:lpstr>BROWSER VS APP</vt:lpstr>
      <vt:lpstr>KENALI PENGGUNA ANDA Server Logs</vt:lpstr>
      <vt:lpstr>KENALI PENGGUNA ANDA Bug Reports, Feedback</vt:lpstr>
      <vt:lpstr>KENALI PENGGUNA ANDA Survei Online</vt:lpstr>
      <vt:lpstr>SURVEI PENGGUNA</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TUJUAN DAN KEBUTUHAN PENGGUNA</dc:title>
  <dc:creator>Ridwan</dc:creator>
  <cp:lastModifiedBy>Aspire</cp:lastModifiedBy>
  <cp:revision>41</cp:revision>
  <dcterms:created xsi:type="dcterms:W3CDTF">2006-08-16T00:00:00Z</dcterms:created>
  <dcterms:modified xsi:type="dcterms:W3CDTF">2015-04-11T10:59:59Z</dcterms:modified>
</cp:coreProperties>
</file>