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72" r:id="rId3"/>
    <p:sldId id="257" r:id="rId4"/>
    <p:sldId id="259" r:id="rId5"/>
    <p:sldId id="273" r:id="rId6"/>
    <p:sldId id="258" r:id="rId7"/>
    <p:sldId id="260" r:id="rId8"/>
    <p:sldId id="262" r:id="rId9"/>
    <p:sldId id="261" r:id="rId10"/>
    <p:sldId id="264" r:id="rId11"/>
    <p:sldId id="265" r:id="rId12"/>
    <p:sldId id="266" r:id="rId13"/>
    <p:sldId id="268" r:id="rId14"/>
    <p:sldId id="267" r:id="rId15"/>
    <p:sldId id="270"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062" y="5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FEF71-2D57-4DF1-BC99-3C187D1EDA38}" type="datetimeFigureOut">
              <a:rPr lang="id-ID" smtClean="0"/>
              <a:t>11/04/2015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DA7B19-7D4A-423C-8B04-0DB185F6BEEE}" type="slidenum">
              <a:rPr lang="id-ID" smtClean="0"/>
              <a:t>‹#›</a:t>
            </a:fld>
            <a:endParaRPr lang="id-ID"/>
          </a:p>
        </p:txBody>
      </p:sp>
    </p:spTree>
    <p:extLst>
      <p:ext uri="{BB962C8B-B14F-4D97-AF65-F5344CB8AC3E}">
        <p14:creationId xmlns:p14="http://schemas.microsoft.com/office/powerpoint/2010/main" val="28017402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ARS</a:t>
            </a:r>
            <a:endParaRPr lang="en-US"/>
          </a:p>
        </p:txBody>
      </p:sp>
      <p:sp>
        <p:nvSpPr>
          <p:cNvPr id="6" name="Footer Placeholder 5"/>
          <p:cNvSpPr>
            <a:spLocks noGrp="1"/>
          </p:cNvSpPr>
          <p:nvPr>
            <p:ph type="ftr" sz="quarter" idx="11"/>
          </p:nvPr>
        </p:nvSpPr>
        <p:spPr/>
        <p:txBody>
          <a:bodyPr/>
          <a:lstStyle/>
          <a:p>
            <a:r>
              <a:rPr lang="en-US" smtClean="0"/>
              <a:t>AI Modul-7 Usabilitas Web</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ARS</a:t>
            </a:r>
            <a:endParaRPr lang="en-US"/>
          </a:p>
        </p:txBody>
      </p:sp>
      <p:sp>
        <p:nvSpPr>
          <p:cNvPr id="8" name="Footer Placeholder 7"/>
          <p:cNvSpPr>
            <a:spLocks noGrp="1"/>
          </p:cNvSpPr>
          <p:nvPr>
            <p:ph type="ftr" sz="quarter" idx="11"/>
          </p:nvPr>
        </p:nvSpPr>
        <p:spPr/>
        <p:txBody>
          <a:bodyPr/>
          <a:lstStyle/>
          <a:p>
            <a:r>
              <a:rPr lang="en-US" smtClean="0"/>
              <a:t>AI Modul-7 Usabilitas Web</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ARS</a:t>
            </a:r>
            <a:endParaRPr lang="en-US"/>
          </a:p>
        </p:txBody>
      </p:sp>
      <p:sp>
        <p:nvSpPr>
          <p:cNvPr id="4" name="Footer Placeholder 3"/>
          <p:cNvSpPr>
            <a:spLocks noGrp="1"/>
          </p:cNvSpPr>
          <p:nvPr>
            <p:ph type="ftr" sz="quarter" idx="11"/>
          </p:nvPr>
        </p:nvSpPr>
        <p:spPr/>
        <p:txBody>
          <a:bodyPr/>
          <a:lstStyle/>
          <a:p>
            <a:r>
              <a:rPr lang="en-US" smtClean="0"/>
              <a:t>AI Modul-7 Usabilitas Web</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ARS</a:t>
            </a:r>
            <a:endParaRPr lang="en-US"/>
          </a:p>
        </p:txBody>
      </p:sp>
      <p:sp>
        <p:nvSpPr>
          <p:cNvPr id="3" name="Footer Placeholder 2"/>
          <p:cNvSpPr>
            <a:spLocks noGrp="1"/>
          </p:cNvSpPr>
          <p:nvPr>
            <p:ph type="ftr" sz="quarter" idx="11"/>
          </p:nvPr>
        </p:nvSpPr>
        <p:spPr/>
        <p:txBody>
          <a:bodyPr/>
          <a:lstStyle/>
          <a:p>
            <a:r>
              <a:rPr lang="en-US" smtClean="0"/>
              <a:t>AI Modul-7 Usabilitas Web</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ARS</a:t>
            </a:r>
            <a:endParaRPr lang="en-US"/>
          </a:p>
        </p:txBody>
      </p:sp>
      <p:sp>
        <p:nvSpPr>
          <p:cNvPr id="6" name="Footer Placeholder 5"/>
          <p:cNvSpPr>
            <a:spLocks noGrp="1"/>
          </p:cNvSpPr>
          <p:nvPr>
            <p:ph type="ftr" sz="quarter" idx="11"/>
          </p:nvPr>
        </p:nvSpPr>
        <p:spPr/>
        <p:txBody>
          <a:bodyPr/>
          <a:lstStyle/>
          <a:p>
            <a:r>
              <a:rPr lang="en-US" smtClean="0"/>
              <a:t>AI Modul-7 Usabilitas Web</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ARS</a:t>
            </a:r>
            <a:endParaRPr lang="en-US"/>
          </a:p>
        </p:txBody>
      </p:sp>
      <p:sp>
        <p:nvSpPr>
          <p:cNvPr id="6" name="Footer Placeholder 5"/>
          <p:cNvSpPr>
            <a:spLocks noGrp="1"/>
          </p:cNvSpPr>
          <p:nvPr>
            <p:ph type="ftr" sz="quarter" idx="11"/>
          </p:nvPr>
        </p:nvSpPr>
        <p:spPr/>
        <p:txBody>
          <a:bodyPr/>
          <a:lstStyle/>
          <a:p>
            <a:r>
              <a:rPr lang="en-US" smtClean="0"/>
              <a:t>AI Modul-7 Usabilitas Web</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ARS</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AI Modul-7 Usabilitas Web</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solidFill>
                  <a:srgbClr val="7030A0"/>
                </a:solidFill>
              </a:rPr>
              <a:t>USABILITAS WEB</a:t>
            </a:r>
            <a:br>
              <a:rPr lang="id-ID" dirty="0" smtClean="0">
                <a:solidFill>
                  <a:srgbClr val="7030A0"/>
                </a:solidFill>
              </a:rPr>
            </a:br>
            <a:r>
              <a:rPr lang="id-ID" dirty="0" smtClean="0">
                <a:solidFill>
                  <a:srgbClr val="7030A0"/>
                </a:solidFill>
              </a:rPr>
              <a:t>(WEB USABILITY)</a:t>
            </a:r>
            <a:endParaRPr lang="id-ID" dirty="0">
              <a:solidFill>
                <a:srgbClr val="7030A0"/>
              </a:solidFill>
            </a:endParaRPr>
          </a:p>
        </p:txBody>
      </p:sp>
      <p:sp>
        <p:nvSpPr>
          <p:cNvPr id="3" name="Subtitle 2"/>
          <p:cNvSpPr>
            <a:spLocks noGrp="1"/>
          </p:cNvSpPr>
          <p:nvPr>
            <p:ph type="subTitle" idx="1"/>
          </p:nvPr>
        </p:nvSpPr>
        <p:spPr/>
        <p:txBody>
          <a:bodyPr>
            <a:normAutofit/>
          </a:bodyPr>
          <a:lstStyle/>
          <a:p>
            <a:r>
              <a:rPr lang="id-ID" sz="2400" dirty="0" smtClean="0"/>
              <a:t>A. Ridwan Siregar</a:t>
            </a:r>
            <a:endParaRPr lang="id-ID" sz="2400"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533371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BAGAIMANA MENYEMPURNAKAN USABILITAS</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Ada banyak metode untuk mempelajari usability, tetapi yang paling dasar dan bermanfaat adalah uji pengguna (user testing), yang terdiri dari 3 komponen:</a:t>
            </a:r>
            <a:endParaRPr lang="id-ID" dirty="0"/>
          </a:p>
          <a:p>
            <a:pPr lvl="1"/>
            <a:r>
              <a:rPr lang="id-ID" dirty="0" smtClean="0"/>
              <a:t>Minta beberapa pengguna representatif, seperti pelanggan untuk situs e-commerce atau karyawan untuk suatu intranet (yang bekerja di luar bagian anda)</a:t>
            </a:r>
          </a:p>
          <a:p>
            <a:pPr lvl="1"/>
            <a:r>
              <a:rPr lang="id-ID" dirty="0" smtClean="0"/>
              <a:t>Minta para pengguna untuk melakukan tugas-tugas representatif pada desain</a:t>
            </a:r>
            <a:endParaRPr lang="id-ID" dirty="0"/>
          </a:p>
          <a:p>
            <a:pPr lvl="1"/>
            <a:r>
              <a:rPr lang="id-ID" dirty="0" smtClean="0"/>
              <a:t>Observasi apa yang dilakukan pengguna, apakah mereka sukses, dan di bagian mana mereka mengalami kesulitan dengan antarmuka pengguna. Tutup mulut dan biarkan para pengguna berbicara.</a:t>
            </a:r>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42794681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r>
              <a:rPr lang="id-ID" dirty="0" smtClean="0"/>
              <a:t>Penting untuk menguji pengguna secara individual dan biarkan mereka memecahkan setiap masalah dengan cara mereka sendiri. Jika anda membantu mereka atau mengarahkan perhatian mereka pada bagian tertentu, anda telah mengkontaminasi hasil uji</a:t>
            </a:r>
          </a:p>
          <a:p>
            <a:r>
              <a:rPr lang="id-ID" dirty="0" smtClean="0"/>
              <a:t>Untuk mengidentifikasi </a:t>
            </a:r>
            <a:r>
              <a:rPr lang="id-ID" dirty="0"/>
              <a:t>masalah </a:t>
            </a:r>
            <a:r>
              <a:rPr lang="id-ID" dirty="0" smtClean="0"/>
              <a:t>terpenting usability, </a:t>
            </a:r>
            <a:r>
              <a:rPr lang="id-ID" dirty="0"/>
              <a:t>menguji </a:t>
            </a:r>
            <a:r>
              <a:rPr lang="id-ID" dirty="0" smtClean="0"/>
              <a:t>5 pengguna cukup daripada melibatkan banyak orang, lebih baik menjalankan uji kecil dan merevisi desain dan memperbaiki usability begitu anda mengidentifikasinya</a:t>
            </a:r>
          </a:p>
          <a:p>
            <a:r>
              <a:rPr lang="id-ID" dirty="0" smtClean="0"/>
              <a:t>Mendesain berulang-ulang adalah cara terbaik untuk meningkatkan kualitas pengalaman pengguna. Semakin banyak versi dan antar muka yang anda uji pada pengguna semakin baik.</a:t>
            </a:r>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5401853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t>Uji pengguna berbeda dengan focus group, yang tidak sesuai untuk mengevaluasi desain usability</a:t>
            </a:r>
          </a:p>
          <a:p>
            <a:r>
              <a:rPr lang="id-ID" dirty="0" smtClean="0"/>
              <a:t>Focus group mendapat tempatpada riset pasar,tapi untuk mengevaluasi desain interaksi anda harus mengobservasi secara dekat pengguna individual sewaktu mereka melakukan tugas dengan antarmuka pengguna. Mendengarkan apakata orang adalah salah arah:anda harus mengamati apa yang sedang mereka lakukan.</a:t>
            </a:r>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3441617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KAPAN BEKERJA PADA USABILITAS</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Usabilty memegang peranan pada setiap tahapan proses desain</a:t>
            </a:r>
          </a:p>
          <a:p>
            <a:r>
              <a:rPr lang="id-ID" dirty="0" smtClean="0"/>
              <a:t>Tahapan utamanya sbb:</a:t>
            </a:r>
          </a:p>
          <a:p>
            <a:pPr lvl="1"/>
            <a:r>
              <a:rPr lang="id-ID" dirty="0" smtClean="0"/>
              <a:t>Sebelum memullai desain baru, uji desain lama untuk mengidentifikasi bagian-bagian yang baik yang akan anda pertahankan atau anda tekankan, dan bagian-bagian yang tidak bagus adalah yang mengganggu pengguna</a:t>
            </a:r>
          </a:p>
          <a:p>
            <a:pPr lvl="1"/>
            <a:r>
              <a:rPr lang="id-ID" dirty="0" smtClean="0"/>
              <a:t>Kecuali anda bekerja untuk intranet, uji desain kompetitor anda untuk mendapatkan data murah dalam berbagai alternatif antarmuka yang memiliki fitur serupa dengan anda punya (Jika anda beekerja pada suatu intranet, baca panduan desain intranet untuk belejar dari desain lain)</a:t>
            </a:r>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13169724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KAPAN BEKERJA PADA </a:t>
            </a:r>
            <a:r>
              <a:rPr lang="id-ID" dirty="0" smtClean="0"/>
              <a:t>USABILITAS</a:t>
            </a:r>
            <a:endParaRPr lang="id-ID" dirty="0"/>
          </a:p>
        </p:txBody>
      </p:sp>
      <p:sp>
        <p:nvSpPr>
          <p:cNvPr id="3" name="Content Placeholder 2"/>
          <p:cNvSpPr>
            <a:spLocks noGrp="1"/>
          </p:cNvSpPr>
          <p:nvPr>
            <p:ph idx="1"/>
          </p:nvPr>
        </p:nvSpPr>
        <p:spPr/>
        <p:txBody>
          <a:bodyPr>
            <a:normAutofit fontScale="92500"/>
          </a:bodyPr>
          <a:lstStyle/>
          <a:p>
            <a:pPr lvl="1"/>
            <a:r>
              <a:rPr lang="id-ID" dirty="0" smtClean="0"/>
              <a:t>Lakukan studi lapangan untuk melihat bagaimana para pengguna berperilaku pada habitat alami mereka</a:t>
            </a:r>
          </a:p>
          <a:p>
            <a:pPr lvl="1"/>
            <a:r>
              <a:rPr lang="id-ID" dirty="0" smtClean="0"/>
              <a:t>Buat prototipe kertas untuk satu atau beberapa ide desain dan uji desain tersebut</a:t>
            </a:r>
          </a:p>
          <a:p>
            <a:pPr lvl="1"/>
            <a:r>
              <a:rPr lang="id-ID" dirty="0" smtClean="0"/>
              <a:t>Perbaiki ide desain yang diuji berulang-ulang</a:t>
            </a:r>
          </a:p>
          <a:p>
            <a:pPr lvl="1"/>
            <a:r>
              <a:rPr lang="id-ID" dirty="0" smtClean="0"/>
              <a:t>Periksa relatif desain untuk menghasilkan panduan usability baik dari studi anda sebelumnya tau dari penelitian yang dipublikasikan</a:t>
            </a:r>
          </a:p>
          <a:p>
            <a:pPr lvl="1"/>
            <a:r>
              <a:rPr lang="id-ID" dirty="0" smtClean="0"/>
              <a:t>Ketika anda memutuskan untuk mengimplementasikan desain akhir, uji kembali</a:t>
            </a:r>
            <a:endParaRPr lang="id-ID" dirty="0"/>
          </a:p>
          <a:p>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3916933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DIMANA MENGUJI USABILITAS</a:t>
            </a:r>
            <a:endParaRPr lang="id-ID" dirty="0"/>
          </a:p>
        </p:txBody>
      </p:sp>
      <p:sp>
        <p:nvSpPr>
          <p:cNvPr id="3" name="Content Placeholder 2"/>
          <p:cNvSpPr>
            <a:spLocks noGrp="1"/>
          </p:cNvSpPr>
          <p:nvPr>
            <p:ph idx="1"/>
          </p:nvPr>
        </p:nvSpPr>
        <p:spPr/>
        <p:txBody>
          <a:bodyPr>
            <a:normAutofit fontScale="92500"/>
          </a:bodyPr>
          <a:lstStyle/>
          <a:p>
            <a:r>
              <a:rPr lang="id-ID" dirty="0" smtClean="0"/>
              <a:t>Anda dapat menjalankan uji usabilitas satu pengguna setiap minggu, seperti bekerja pada lab</a:t>
            </a:r>
          </a:p>
          <a:p>
            <a:r>
              <a:rPr lang="id-ID" dirty="0" smtClean="0"/>
              <a:t>Banyak organisasi melakukan uji dalam ruang konferensi atau di kantor sepanjang anda bisa menutup pintu agar tidak terjadi gangguan</a:t>
            </a:r>
          </a:p>
          <a:p>
            <a:r>
              <a:rPr lang="id-ID" dirty="0" smtClean="0"/>
              <a:t>Yang penting, anda mendapatkan pengguna sesungguhnya dan duduk dengan mereka ketika mereka menggunakan disain anda. Anda hanya memerlukan notepad untuk mencatat</a:t>
            </a:r>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663724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TERIMA KASIH</a:t>
            </a:r>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1881298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USABILITAS</a:t>
            </a:r>
            <a:endParaRPr lang="id-ID" dirty="0"/>
          </a:p>
        </p:txBody>
      </p:sp>
      <p:sp>
        <p:nvSpPr>
          <p:cNvPr id="3" name="Content Placeholder 2"/>
          <p:cNvSpPr>
            <a:spLocks noGrp="1"/>
          </p:cNvSpPr>
          <p:nvPr>
            <p:ph idx="1"/>
          </p:nvPr>
        </p:nvSpPr>
        <p:spPr/>
        <p:txBody>
          <a:bodyPr>
            <a:normAutofit/>
          </a:bodyPr>
          <a:lstStyle/>
          <a:p>
            <a:r>
              <a:rPr lang="id-ID" sz="4000" dirty="0" smtClean="0"/>
              <a:t>Usabilitas:</a:t>
            </a:r>
          </a:p>
          <a:p>
            <a:pPr lvl="1"/>
            <a:r>
              <a:rPr lang="id-ID" sz="4000" dirty="0" smtClean="0"/>
              <a:t> kemampuan </a:t>
            </a:r>
            <a:r>
              <a:rPr lang="id-ID" sz="4000" dirty="0"/>
              <a:t>untuk digunakan</a:t>
            </a:r>
          </a:p>
          <a:p>
            <a:pPr lvl="1"/>
            <a:r>
              <a:rPr lang="id-ID" sz="4000" dirty="0" smtClean="0"/>
              <a:t> efisien </a:t>
            </a:r>
            <a:r>
              <a:rPr lang="id-ID" sz="4000" dirty="0"/>
              <a:t>dan memuaskan</a:t>
            </a:r>
          </a:p>
          <a:p>
            <a:endParaRPr lang="id-ID" sz="4000"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1108246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RINGKASAN</a:t>
            </a:r>
            <a:endParaRPr lang="id-ID" dirty="0"/>
          </a:p>
        </p:txBody>
      </p:sp>
      <p:sp>
        <p:nvSpPr>
          <p:cNvPr id="3" name="Content Placeholder 2"/>
          <p:cNvSpPr>
            <a:spLocks noGrp="1"/>
          </p:cNvSpPr>
          <p:nvPr>
            <p:ph idx="1"/>
          </p:nvPr>
        </p:nvSpPr>
        <p:spPr/>
        <p:txBody>
          <a:bodyPr>
            <a:normAutofit/>
          </a:bodyPr>
          <a:lstStyle/>
          <a:p>
            <a:r>
              <a:rPr lang="id-ID" dirty="0" smtClean="0"/>
              <a:t>Apakah usabilitas (usability)?</a:t>
            </a:r>
          </a:p>
          <a:p>
            <a:r>
              <a:rPr lang="id-ID" dirty="0" smtClean="0"/>
              <a:t>Bagaimana, kapan, dan di mana memperbaiki/menyempurnakannya? </a:t>
            </a:r>
          </a:p>
          <a:p>
            <a:r>
              <a:rPr lang="id-ID" dirty="0" smtClean="0"/>
              <a:t>Mengapa kita peduli? </a:t>
            </a:r>
          </a:p>
          <a:p>
            <a:r>
              <a:rPr lang="id-ID" dirty="0" smtClean="0"/>
              <a:t>Tinjauan untuk menjelaskan konsep utama usabilitas dan menjawab pertanyaan-pertanyaan dasar</a:t>
            </a:r>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290823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143000"/>
          </a:xfrm>
        </p:spPr>
        <p:txBody>
          <a:bodyPr>
            <a:normAutofit/>
          </a:bodyPr>
          <a:lstStyle/>
          <a:p>
            <a:r>
              <a:rPr lang="id-ID" dirty="0" smtClean="0"/>
              <a:t>PENGERTIAN USABILITAS</a:t>
            </a:r>
            <a:endParaRPr lang="id-ID" dirty="0"/>
          </a:p>
        </p:txBody>
      </p:sp>
      <p:sp>
        <p:nvSpPr>
          <p:cNvPr id="3" name="Content Placeholder 2"/>
          <p:cNvSpPr>
            <a:spLocks noGrp="1"/>
          </p:cNvSpPr>
          <p:nvPr>
            <p:ph idx="1"/>
          </p:nvPr>
        </p:nvSpPr>
        <p:spPr/>
        <p:txBody>
          <a:bodyPr>
            <a:normAutofit/>
          </a:bodyPr>
          <a:lstStyle/>
          <a:p>
            <a:r>
              <a:rPr lang="id-ID" dirty="0" smtClean="0"/>
              <a:t>Usabilitas adalah suatu </a:t>
            </a:r>
            <a:r>
              <a:rPr lang="id-ID" dirty="0" smtClean="0">
                <a:solidFill>
                  <a:srgbClr val="0070C0"/>
                </a:solidFill>
              </a:rPr>
              <a:t>atribut kualitas </a:t>
            </a:r>
            <a:r>
              <a:rPr lang="id-ID" dirty="0" smtClean="0"/>
              <a:t>yang mengkaji bagaimana kemudahan antarmuka pengguna (user interfaces) untuk digunakan?</a:t>
            </a:r>
          </a:p>
          <a:p>
            <a:r>
              <a:rPr lang="id-ID" dirty="0" smtClean="0"/>
              <a:t>Kata “usabilitas” juga merujuk pada metode untuk memperbaiki/menyempurnakan kenyamanan penggunaan (ease-of-use) pada waktu proses desain</a:t>
            </a:r>
          </a:p>
          <a:p>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100822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KOMPONEN KUALITAS </a:t>
            </a:r>
            <a:r>
              <a:rPr lang="id-ID" dirty="0"/>
              <a:t>USABILITAS</a:t>
            </a:r>
          </a:p>
        </p:txBody>
      </p:sp>
      <p:sp>
        <p:nvSpPr>
          <p:cNvPr id="3" name="Content Placeholder 2"/>
          <p:cNvSpPr>
            <a:spLocks noGrp="1"/>
          </p:cNvSpPr>
          <p:nvPr>
            <p:ph idx="1"/>
          </p:nvPr>
        </p:nvSpPr>
        <p:spPr/>
        <p:txBody>
          <a:bodyPr>
            <a:normAutofit/>
          </a:bodyPr>
          <a:lstStyle/>
          <a:p>
            <a:r>
              <a:rPr lang="id-ID" dirty="0" smtClean="0"/>
              <a:t>Usabilitas dimaknai oleh 5 komponen kualitas:</a:t>
            </a:r>
            <a:endParaRPr lang="id-ID" dirty="0"/>
          </a:p>
          <a:p>
            <a:pPr marL="971550" lvl="1" indent="-514350">
              <a:buFont typeface="+mj-lt"/>
              <a:buAutoNum type="arabicPeriod"/>
            </a:pPr>
            <a:r>
              <a:rPr lang="id-ID" sz="3200" b="1" dirty="0">
                <a:solidFill>
                  <a:srgbClr val="0070C0"/>
                </a:solidFill>
              </a:rPr>
              <a:t>Learnability</a:t>
            </a:r>
            <a:r>
              <a:rPr lang="id-ID" sz="3200" dirty="0"/>
              <a:t>: </a:t>
            </a:r>
            <a:r>
              <a:rPr lang="id-ID" sz="3200" dirty="0" smtClean="0"/>
              <a:t>Bagaimana mudah bagi pengguna untuk menyelesaikan tugas dasar pada waktu pertama sekali mereka berhadapan dengan desain tersebut?</a:t>
            </a:r>
            <a:endParaRPr lang="id-ID" sz="3200" dirty="0"/>
          </a:p>
          <a:p>
            <a:pPr marL="971550" lvl="1" indent="-514350">
              <a:buFont typeface="+mj-lt"/>
              <a:buAutoNum type="arabicPeriod"/>
            </a:pPr>
            <a:r>
              <a:rPr lang="id-ID" sz="3200" b="1" dirty="0">
                <a:solidFill>
                  <a:srgbClr val="0070C0"/>
                </a:solidFill>
              </a:rPr>
              <a:t>Efficiency</a:t>
            </a:r>
            <a:r>
              <a:rPr lang="id-ID" sz="3200" dirty="0"/>
              <a:t>: </a:t>
            </a:r>
            <a:r>
              <a:rPr lang="id-ID" sz="3200" dirty="0" smtClean="0"/>
              <a:t>Ketika pengguna telah mempelajari desain tersebut, bagaimana cepat mereka dapat melakukan tugas?</a:t>
            </a:r>
            <a:endParaRPr lang="id-ID" sz="3200" dirty="0"/>
          </a:p>
          <a:p>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529467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a:t>KOMPONEN KUALITAS USABILITAS</a:t>
            </a:r>
          </a:p>
        </p:txBody>
      </p:sp>
      <p:sp>
        <p:nvSpPr>
          <p:cNvPr id="3" name="Content Placeholder 2"/>
          <p:cNvSpPr>
            <a:spLocks noGrp="1"/>
          </p:cNvSpPr>
          <p:nvPr>
            <p:ph idx="1"/>
          </p:nvPr>
        </p:nvSpPr>
        <p:spPr/>
        <p:txBody>
          <a:bodyPr>
            <a:normAutofit lnSpcReduction="10000"/>
          </a:bodyPr>
          <a:lstStyle/>
          <a:p>
            <a:pPr marL="971550" lvl="1" indent="-514350">
              <a:buFont typeface="+mj-lt"/>
              <a:buAutoNum type="arabicPeriod" startAt="3"/>
            </a:pPr>
            <a:r>
              <a:rPr lang="id-ID" b="1" dirty="0" smtClean="0">
                <a:solidFill>
                  <a:srgbClr val="0070C0"/>
                </a:solidFill>
              </a:rPr>
              <a:t>Memorability</a:t>
            </a:r>
            <a:r>
              <a:rPr lang="id-ID" dirty="0"/>
              <a:t>: </a:t>
            </a:r>
            <a:r>
              <a:rPr lang="id-ID" dirty="0" smtClean="0"/>
              <a:t>Ketika pengguna kembali ke desain tersebut setelah satu kurun waktu tidak menggunakannya, semudah apa mereka dapat menghidupkan kembali keterampilannya?</a:t>
            </a:r>
            <a:endParaRPr lang="id-ID" dirty="0"/>
          </a:p>
          <a:p>
            <a:pPr marL="971550" lvl="1" indent="-514350">
              <a:buFont typeface="+mj-lt"/>
              <a:buAutoNum type="arabicPeriod" startAt="3"/>
            </a:pPr>
            <a:r>
              <a:rPr lang="id-ID" b="1" dirty="0">
                <a:solidFill>
                  <a:srgbClr val="0070C0"/>
                </a:solidFill>
              </a:rPr>
              <a:t>Errors</a:t>
            </a:r>
            <a:r>
              <a:rPr lang="id-ID" dirty="0"/>
              <a:t>: </a:t>
            </a:r>
            <a:r>
              <a:rPr lang="id-ID" dirty="0" smtClean="0"/>
              <a:t>Berapa banyak kesalahan yang dilakukan pengguna, separah apa kesalahan tersebut, dan semudah apa mereka dapat pulih dari kesalahan tersebut?</a:t>
            </a:r>
            <a:endParaRPr lang="id-ID" dirty="0"/>
          </a:p>
          <a:p>
            <a:pPr marL="971550" lvl="1" indent="-514350">
              <a:buFont typeface="+mj-lt"/>
              <a:buAutoNum type="arabicPeriod" startAt="3"/>
            </a:pPr>
            <a:r>
              <a:rPr lang="id-ID" b="1" dirty="0">
                <a:solidFill>
                  <a:srgbClr val="0070C0"/>
                </a:solidFill>
              </a:rPr>
              <a:t>Satisfaction</a:t>
            </a:r>
            <a:r>
              <a:rPr lang="id-ID" dirty="0"/>
              <a:t>: </a:t>
            </a:r>
            <a:r>
              <a:rPr lang="id-ID" dirty="0" smtClean="0"/>
              <a:t>Apakah menyenangkan dalam menggunakan desain tersebut?</a:t>
            </a:r>
            <a:endParaRPr lang="id-ID" dirty="0"/>
          </a:p>
          <a:p>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0238586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 DEFINISI USABILITAS</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Ada beberapa atribut kualitas penting lainnya, salah satu yang utama adalah kegunaan (utility), yang merujuk pada fungsionalitas desain: Apakah desain melakukan apa yang dibutuhkan pengguna?</a:t>
            </a:r>
          </a:p>
          <a:p>
            <a:r>
              <a:rPr lang="id-ID" dirty="0" smtClean="0"/>
              <a:t>Usability dan utility sama penting dan secara bersama menentukan apakah sesuatu bermanfaat</a:t>
            </a:r>
          </a:p>
          <a:p>
            <a:pPr lvl="1"/>
            <a:r>
              <a:rPr lang="id-ID" dirty="0" smtClean="0"/>
              <a:t>Untuk apa  sesuatu itu mudah tetapi bukan yang anda inginkan</a:t>
            </a:r>
          </a:p>
          <a:p>
            <a:pPr lvl="1"/>
            <a:r>
              <a:rPr lang="id-ID" dirty="0" smtClean="0"/>
              <a:t>Sebaliknya, walaupun suatu sistem dapat secara hipotetis melakukan apa yang anda inginkan, tetapi anda tidak bisa membuatnya terjadi karena antarmuka pengguna yang terlalu sulit</a:t>
            </a:r>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27189511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APA — DEFINISI USABILITAS</a:t>
            </a:r>
            <a:endParaRPr lang="id-ID" dirty="0"/>
          </a:p>
        </p:txBody>
      </p:sp>
      <p:sp>
        <p:nvSpPr>
          <p:cNvPr id="3" name="Content Placeholder 2"/>
          <p:cNvSpPr>
            <a:spLocks noGrp="1"/>
          </p:cNvSpPr>
          <p:nvPr>
            <p:ph idx="1"/>
          </p:nvPr>
        </p:nvSpPr>
        <p:spPr/>
        <p:txBody>
          <a:bodyPr>
            <a:normAutofit fontScale="92500"/>
          </a:bodyPr>
          <a:lstStyle/>
          <a:p>
            <a:r>
              <a:rPr lang="id-ID" dirty="0" smtClean="0"/>
              <a:t>Untuk mempelajari kegunaan desain, anda dapat menggunakan metode penelitian pengguna yang sama yang memperbaiki usability</a:t>
            </a:r>
          </a:p>
          <a:p>
            <a:pPr lvl="0"/>
            <a:r>
              <a:rPr lang="id-ID" dirty="0" smtClean="0"/>
              <a:t>Definisi: </a:t>
            </a:r>
            <a:r>
              <a:rPr lang="id-ID" dirty="0"/>
              <a:t>Utility = </a:t>
            </a:r>
            <a:r>
              <a:rPr lang="id-ID" dirty="0" smtClean="0"/>
              <a:t>apakah ia menyediakan fitur yang anda butuhkan</a:t>
            </a:r>
            <a:endParaRPr lang="id-ID" dirty="0"/>
          </a:p>
          <a:p>
            <a:pPr lvl="0"/>
            <a:r>
              <a:rPr lang="id-ID" dirty="0" smtClean="0"/>
              <a:t>Definisi: </a:t>
            </a:r>
            <a:r>
              <a:rPr lang="id-ID" dirty="0"/>
              <a:t>Usability = </a:t>
            </a:r>
            <a:r>
              <a:rPr lang="id-ID" dirty="0" smtClean="0"/>
              <a:t>bagaimana mudah dan menyenangkan fitur-fitur tersebut untuk digunakan</a:t>
            </a:r>
            <a:endParaRPr lang="id-ID" dirty="0"/>
          </a:p>
          <a:p>
            <a:pPr lvl="0"/>
            <a:r>
              <a:rPr lang="id-ID" dirty="0" smtClean="0"/>
              <a:t>Definisi:</a:t>
            </a:r>
            <a:r>
              <a:rPr lang="id-ID" dirty="0"/>
              <a:t> </a:t>
            </a:r>
            <a:r>
              <a:rPr lang="id-ID" b="1" dirty="0"/>
              <a:t>Useful = usability + </a:t>
            </a:r>
            <a:r>
              <a:rPr lang="id-ID" b="1" dirty="0" smtClean="0"/>
              <a:t>utility</a:t>
            </a:r>
            <a:endParaRPr lang="id-ID" dirty="0"/>
          </a:p>
          <a:p>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0123348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MENGAPA USABILITAS PENTING</a:t>
            </a:r>
            <a:endParaRPr lang="id-ID" dirty="0"/>
          </a:p>
        </p:txBody>
      </p:sp>
      <p:sp>
        <p:nvSpPr>
          <p:cNvPr id="3" name="Content Placeholder 2"/>
          <p:cNvSpPr>
            <a:spLocks noGrp="1"/>
          </p:cNvSpPr>
          <p:nvPr>
            <p:ph idx="1"/>
          </p:nvPr>
        </p:nvSpPr>
        <p:spPr/>
        <p:txBody>
          <a:bodyPr>
            <a:normAutofit fontScale="85000" lnSpcReduction="20000"/>
          </a:bodyPr>
          <a:lstStyle/>
          <a:p>
            <a:r>
              <a:rPr lang="id-ID" dirty="0" smtClean="0"/>
              <a:t>Pada web, usability adalah suatu kondisi keharusan untuk bertahan hidup</a:t>
            </a:r>
          </a:p>
          <a:p>
            <a:r>
              <a:rPr lang="id-ID" dirty="0" smtClean="0"/>
              <a:t>Mengapa orang meninggalkan suatu situs web?</a:t>
            </a:r>
          </a:p>
          <a:p>
            <a:pPr lvl="1"/>
            <a:r>
              <a:rPr lang="id-ID" dirty="0" smtClean="0"/>
              <a:t>Situs web sulit untuk digunakan</a:t>
            </a:r>
          </a:p>
          <a:p>
            <a:pPr lvl="1"/>
            <a:r>
              <a:rPr lang="id-ID" i="1" dirty="0" smtClean="0"/>
              <a:t>Homepage</a:t>
            </a:r>
            <a:r>
              <a:rPr lang="id-ID" dirty="0" smtClean="0"/>
              <a:t> gagal menyatakan dengan jelas apa yang ditawarkan oleh organisasi dan apa yang bisa dilakukan oleh pengguna pada situs tersebut</a:t>
            </a:r>
          </a:p>
          <a:p>
            <a:pPr lvl="1"/>
            <a:r>
              <a:rPr lang="id-ID" dirty="0" smtClean="0"/>
              <a:t>Pengguna kesasar pada situs web</a:t>
            </a:r>
          </a:p>
          <a:p>
            <a:pPr lvl="1"/>
            <a:r>
              <a:rPr lang="id-ID" dirty="0" smtClean="0"/>
              <a:t>Informasi situs web sulit untuk dibaca  atau tidak menjawab  pertanyaan utama pengguna</a:t>
            </a:r>
          </a:p>
          <a:p>
            <a:r>
              <a:rPr lang="id-ID" dirty="0"/>
              <a:t>Praktik terbaik menghabiskan 10% biaya desain untuk usability</a:t>
            </a:r>
          </a:p>
          <a:p>
            <a:endParaRPr lang="id-ID" dirty="0"/>
          </a:p>
        </p:txBody>
      </p:sp>
      <p:sp>
        <p:nvSpPr>
          <p:cNvPr id="4" name="Date Placeholder 3"/>
          <p:cNvSpPr>
            <a:spLocks noGrp="1"/>
          </p:cNvSpPr>
          <p:nvPr>
            <p:ph type="dt" sz="half" idx="10"/>
          </p:nvPr>
        </p:nvSpPr>
        <p:spPr/>
        <p:txBody>
          <a:bodyPr/>
          <a:lstStyle/>
          <a:p>
            <a:r>
              <a:rPr lang="en-US" smtClean="0"/>
              <a:t>ARS</a:t>
            </a:r>
            <a:endParaRPr lang="en-US"/>
          </a:p>
        </p:txBody>
      </p:sp>
      <p:sp>
        <p:nvSpPr>
          <p:cNvPr id="5" name="Footer Placeholder 4"/>
          <p:cNvSpPr>
            <a:spLocks noGrp="1"/>
          </p:cNvSpPr>
          <p:nvPr>
            <p:ph type="ftr" sz="quarter" idx="11"/>
          </p:nvPr>
        </p:nvSpPr>
        <p:spPr/>
        <p:txBody>
          <a:bodyPr/>
          <a:lstStyle/>
          <a:p>
            <a:r>
              <a:rPr lang="en-US" smtClean="0"/>
              <a:t>AI Modul-7 Usabilitas Web</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4162024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923</Words>
  <Application>Microsoft Office PowerPoint</Application>
  <PresentationFormat>On-screen Show (4:3)</PresentationFormat>
  <Paragraphs>114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USABILITAS WEB (WEB USABILITY)</vt:lpstr>
      <vt:lpstr>USABILITAS</vt:lpstr>
      <vt:lpstr>RINGKASAN</vt:lpstr>
      <vt:lpstr>PENGERTIAN USABILITAS</vt:lpstr>
      <vt:lpstr>KOMPONEN KUALITAS USABILITAS</vt:lpstr>
      <vt:lpstr>KOMPONEN KUALITAS USABILITAS</vt:lpstr>
      <vt:lpstr>APA — DEFINISI USABILITAS</vt:lpstr>
      <vt:lpstr>APA — DEFINISI USABILITAS</vt:lpstr>
      <vt:lpstr>MENGAPA USABILITAS PENTING</vt:lpstr>
      <vt:lpstr>BAGAIMANA MENYEMPURNAKAN USABILITAS</vt:lpstr>
      <vt:lpstr>PowerPoint Presentation</vt:lpstr>
      <vt:lpstr>PowerPoint Presentation</vt:lpstr>
      <vt:lpstr>KAPAN BEKERJA PADA USABILITAS</vt:lpstr>
      <vt:lpstr>KAPAN BEKERJA PADA USABILITAS</vt:lpstr>
      <vt:lpstr>DIMANA MENGUJI USABILITAS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USABILITY</dc:title>
  <dc:creator>A. Ridwan Siregar</dc:creator>
  <cp:lastModifiedBy>Aspire</cp:lastModifiedBy>
  <cp:revision>24</cp:revision>
  <dcterms:created xsi:type="dcterms:W3CDTF">2006-08-16T00:00:00Z</dcterms:created>
  <dcterms:modified xsi:type="dcterms:W3CDTF">2015-04-11T11:00:23Z</dcterms:modified>
</cp:coreProperties>
</file>