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91" r:id="rId3"/>
    <p:sldId id="293" r:id="rId4"/>
    <p:sldId id="292" r:id="rId5"/>
    <p:sldId id="294" r:id="rId6"/>
    <p:sldId id="327" r:id="rId7"/>
    <p:sldId id="328" r:id="rId8"/>
    <p:sldId id="295" r:id="rId9"/>
    <p:sldId id="287" r:id="rId10"/>
    <p:sldId id="286" r:id="rId11"/>
    <p:sldId id="260" r:id="rId12"/>
    <p:sldId id="298" r:id="rId13"/>
    <p:sldId id="299" r:id="rId14"/>
    <p:sldId id="261" r:id="rId15"/>
    <p:sldId id="262" r:id="rId16"/>
    <p:sldId id="264" r:id="rId17"/>
    <p:sldId id="265" r:id="rId18"/>
    <p:sldId id="288" r:id="rId19"/>
    <p:sldId id="266" r:id="rId20"/>
    <p:sldId id="301" r:id="rId21"/>
    <p:sldId id="267" r:id="rId22"/>
    <p:sldId id="268" r:id="rId23"/>
    <p:sldId id="269" r:id="rId24"/>
    <p:sldId id="270" r:id="rId25"/>
    <p:sldId id="271" r:id="rId26"/>
    <p:sldId id="304" r:id="rId27"/>
    <p:sldId id="324" r:id="rId28"/>
    <p:sldId id="325" r:id="rId29"/>
    <p:sldId id="326" r:id="rId30"/>
    <p:sldId id="305" r:id="rId31"/>
    <p:sldId id="306" r:id="rId32"/>
    <p:sldId id="307" r:id="rId33"/>
    <p:sldId id="308" r:id="rId34"/>
    <p:sldId id="309" r:id="rId35"/>
    <p:sldId id="329" r:id="rId36"/>
    <p:sldId id="330" r:id="rId37"/>
    <p:sldId id="331" r:id="rId38"/>
    <p:sldId id="332" r:id="rId39"/>
    <p:sldId id="333" r:id="rId40"/>
    <p:sldId id="334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DAC99-34DF-42C4-B59A-8D7C7F8D905C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9106-EF2F-4FBB-8AF8-B4784FB30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SISTEM INFORMASI DALAM BISNIS GLOBAL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A. </a:t>
            </a:r>
            <a:r>
              <a:rPr lang="en-US" sz="2000" dirty="0" err="1" smtClean="0"/>
              <a:t>Ridwan</a:t>
            </a:r>
            <a:r>
              <a:rPr lang="en-US" sz="2000" dirty="0" smtClean="0"/>
              <a:t> </a:t>
            </a:r>
            <a:r>
              <a:rPr lang="en-US" sz="2000" dirty="0" err="1" smtClean="0"/>
              <a:t>Siregar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MENGAPA 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 SI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SI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SI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memperluas</a:t>
            </a:r>
            <a:r>
              <a:rPr lang="en-US" dirty="0" smtClean="0"/>
              <a:t> </a:t>
            </a:r>
            <a:r>
              <a:rPr lang="en-US" dirty="0" err="1" smtClean="0"/>
              <a:t>jangkauannya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membentuk-ulang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DF93C-6820-4E3D-AA50-755B84B58B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Data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Informasi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yang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diorganisasikan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format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data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format yang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, </a:t>
            </a:r>
            <a:r>
              <a:rPr lang="en-US" dirty="0" err="1" smtClean="0"/>
              <a:t>benda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Data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Informasi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2848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Fungsi</a:t>
            </a:r>
            <a:r>
              <a:rPr lang="en-US" dirty="0" smtClean="0">
                <a:solidFill>
                  <a:srgbClr val="00B050"/>
                </a:solidFill>
              </a:rPr>
              <a:t> 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73708"/>
            <a:ext cx="6400800" cy="477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Aktifitas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Dasar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Sistem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Informasi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tangkapan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data </a:t>
            </a:r>
            <a:r>
              <a:rPr lang="en-US" dirty="0" err="1" smtClean="0"/>
              <a:t>mentah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SI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Pemerosesan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pengkonversian</a:t>
            </a:r>
            <a:r>
              <a:rPr lang="en-US" dirty="0" smtClean="0"/>
              <a:t>, </a:t>
            </a:r>
            <a:r>
              <a:rPr lang="en-US" dirty="0" err="1" smtClean="0"/>
              <a:t>pemanipulasian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penganalisisan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Keluaran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pendistribusian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Aktifitas</a:t>
            </a:r>
            <a:r>
              <a:rPr lang="en-US" dirty="0" smtClean="0">
                <a:solidFill>
                  <a:srgbClr val="00B050"/>
                </a:solidFill>
              </a:rPr>
              <a:t> SI </a:t>
            </a:r>
            <a:r>
              <a:rPr lang="en-US" dirty="0" err="1" smtClean="0">
                <a:solidFill>
                  <a:srgbClr val="00B050"/>
                </a:solidFill>
              </a:rPr>
              <a:t>Lainnya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Umpan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balik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yang </a:t>
            </a:r>
            <a:r>
              <a:rPr lang="en-US" dirty="0" err="1" smtClean="0"/>
              <a:t>dikembalikan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mengoreksi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Aktor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lingkungan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pemasok</a:t>
            </a:r>
            <a:r>
              <a:rPr lang="en-US" dirty="0" smtClean="0"/>
              <a:t>, </a:t>
            </a:r>
            <a:r>
              <a:rPr lang="en-US" i="1" dirty="0" smtClean="0"/>
              <a:t>stockholders</a:t>
            </a:r>
            <a:r>
              <a:rPr lang="en-US" dirty="0" smtClean="0"/>
              <a:t>, </a:t>
            </a:r>
            <a:r>
              <a:rPr lang="en-US" dirty="0" err="1" smtClean="0"/>
              <a:t>kompetitor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regulator yang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informasinya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Literasi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Sistem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Informasi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SI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,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, </a:t>
            </a:r>
            <a:r>
              <a:rPr lang="en-US" dirty="0" err="1" smtClean="0"/>
              <a:t>manajemen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TI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kekuatannya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err="1" smtClean="0"/>
              <a:t>Literasi</a:t>
            </a:r>
            <a:r>
              <a:rPr lang="en-US" dirty="0" smtClean="0"/>
              <a:t> SI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SI yang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SI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Literasi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Komputer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 smtClean="0"/>
          </a:p>
          <a:p>
            <a:r>
              <a:rPr lang="en-US" dirty="0" smtClean="0"/>
              <a:t>TI (TIK)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907"/>
            <a:ext cx="8229600" cy="12007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SI </a:t>
            </a:r>
            <a:r>
              <a:rPr lang="en-US" dirty="0" err="1" smtClean="0">
                <a:solidFill>
                  <a:srgbClr val="00B050"/>
                </a:solidFill>
              </a:rPr>
              <a:t>Bukan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Hanya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Komputer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6932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Organisasi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integral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,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spesialisasi</a:t>
            </a:r>
            <a:endParaRPr lang="en-US" dirty="0" smtClean="0"/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pemisahan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dipekerjakan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dilatih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berbeda-beda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TUJUAN PEMBELAJARAN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SI </a:t>
            </a:r>
            <a:r>
              <a:rPr lang="en-US" dirty="0" err="1" smtClean="0"/>
              <a:t>mentransformasikan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globalisasi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Mengapa</a:t>
            </a:r>
            <a:r>
              <a:rPr lang="en-US" dirty="0" smtClean="0"/>
              <a:t> SI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SI? </a:t>
            </a:r>
            <a:r>
              <a:rPr lang="en-US" dirty="0" err="1" smtClean="0"/>
              <a:t>Bagimana</a:t>
            </a:r>
            <a:r>
              <a:rPr lang="en-US" dirty="0" smtClean="0"/>
              <a:t> SI </a:t>
            </a:r>
            <a:r>
              <a:rPr lang="en-US" dirty="0" err="1" smtClean="0"/>
              <a:t>berjalan</a:t>
            </a:r>
            <a:r>
              <a:rPr lang="en-US" dirty="0" smtClean="0"/>
              <a:t>?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,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teknologinya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komplementer</a:t>
            </a:r>
            <a:r>
              <a:rPr lang="en-US" dirty="0" smtClean="0"/>
              <a:t>?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komplementer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SI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sejati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SI?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SI?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perpekstif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sosioteknis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Tingkatan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dalam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Organisasi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70" y="1447800"/>
            <a:ext cx="6868761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Fungsi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Bisnis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kekhususan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akuntansi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Prosedur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Operasi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Standar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mengkoordinasikan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POS  yang formal</a:t>
            </a:r>
          </a:p>
          <a:p>
            <a:r>
              <a:rPr lang="en-US" dirty="0" smtClean="0"/>
              <a:t>POS (SOP)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formal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Pekerja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insinyur</a:t>
            </a:r>
            <a:r>
              <a:rPr lang="en-US" dirty="0" smtClean="0"/>
              <a:t>, </a:t>
            </a:r>
            <a:r>
              <a:rPr lang="en-US" dirty="0" err="1" smtClean="0"/>
              <a:t>arsitek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data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sekretaris</a:t>
            </a:r>
            <a:r>
              <a:rPr lang="en-US" dirty="0" smtClean="0"/>
              <a:t>,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klerk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memeroses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Manajemen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mengkoordinasikan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lvl="1"/>
            <a:r>
              <a:rPr lang="en-US" dirty="0" err="1" smtClean="0"/>
              <a:t>Manajer</a:t>
            </a:r>
            <a:r>
              <a:rPr lang="en-US" dirty="0" smtClean="0"/>
              <a:t> senior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keputusan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strategis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Manajer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menengah</a:t>
            </a:r>
            <a:r>
              <a:rPr lang="en-US" dirty="0" smtClean="0">
                <a:sym typeface="Wingdings" pitchFamily="2" charset="2"/>
              </a:rPr>
              <a:t>  program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rencana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Manajer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operasional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aktifitas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harian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Teknologi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r>
              <a:rPr lang="en-US" dirty="0" err="1" smtClean="0"/>
              <a:t>Infrastruktur</a:t>
            </a:r>
            <a:r>
              <a:rPr lang="en-US" dirty="0" smtClean="0"/>
              <a:t> TI</a:t>
            </a:r>
          </a:p>
          <a:p>
            <a:pPr lvl="1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lvl="1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data</a:t>
            </a:r>
          </a:p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(Internet, intranet,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ekstranet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Rantai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Nilai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Informasi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Bisnis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858000" cy="50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ASET ORGANISASIONAL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yang </a:t>
            </a:r>
            <a:r>
              <a:rPr lang="en-US" dirty="0" err="1" smtClean="0"/>
              <a:t>efisien</a:t>
            </a:r>
            <a:endParaRPr lang="en-US" dirty="0" smtClean="0"/>
          </a:p>
          <a:p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terdesentralisasi</a:t>
            </a:r>
            <a:endParaRPr lang="en-US" dirty="0" smtClean="0"/>
          </a:p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endParaRPr lang="en-US" dirty="0" smtClean="0"/>
          </a:p>
          <a:p>
            <a:r>
              <a:rPr lang="en-US" dirty="0" smtClean="0"/>
              <a:t>Tim </a:t>
            </a:r>
            <a:r>
              <a:rPr lang="en-US" dirty="0" err="1" smtClean="0"/>
              <a:t>pengembangan</a:t>
            </a:r>
            <a:r>
              <a:rPr lang="en-US" dirty="0" smtClean="0"/>
              <a:t> SI yang </a:t>
            </a:r>
            <a:r>
              <a:rPr lang="en-US" dirty="0" err="1" smtClean="0"/>
              <a:t>kuat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ASET MANAJERIAL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menajemen</a:t>
            </a:r>
            <a:r>
              <a:rPr lang="en-US" dirty="0" smtClean="0"/>
              <a:t> senior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Program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yang </a:t>
            </a:r>
            <a:r>
              <a:rPr lang="en-US" dirty="0" err="1" smtClean="0"/>
              <a:t>fleksibel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ASET SOSIAL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Infrastruktur</a:t>
            </a:r>
            <a:r>
              <a:rPr lang="en-US" dirty="0" smtClean="0"/>
              <a:t> Internet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 smtClean="0"/>
          </a:p>
          <a:p>
            <a:r>
              <a:rPr lang="en-US" dirty="0" err="1" smtClean="0"/>
              <a:t>Progam</a:t>
            </a:r>
            <a:r>
              <a:rPr lang="en-US" dirty="0" smtClean="0"/>
              <a:t> </a:t>
            </a:r>
            <a:r>
              <a:rPr lang="en-US" dirty="0" err="1" smtClean="0"/>
              <a:t>edukasi</a:t>
            </a:r>
            <a:r>
              <a:rPr lang="en-US" dirty="0" smtClean="0"/>
              <a:t> </a:t>
            </a:r>
            <a:r>
              <a:rPr lang="en-US" dirty="0" err="1" smtClean="0"/>
              <a:t>kaya</a:t>
            </a:r>
            <a:r>
              <a:rPr lang="en-US" dirty="0" smtClean="0"/>
              <a:t> TI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angkatan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(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 yang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Perusahaan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TRANSFORMASI BISNIS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akses</a:t>
            </a:r>
            <a:r>
              <a:rPr lang="en-US" dirty="0" smtClean="0"/>
              <a:t> internet &gt;50%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i="1" dirty="0" smtClean="0"/>
              <a:t>mobile</a:t>
            </a:r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99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i="1" dirty="0" smtClean="0"/>
              <a:t>dot-com</a:t>
            </a:r>
          </a:p>
          <a:p>
            <a:r>
              <a:rPr lang="en-US" dirty="0" err="1" smtClean="0"/>
              <a:t>Belanja</a:t>
            </a:r>
            <a:r>
              <a:rPr lang="en-US" dirty="0" smtClean="0"/>
              <a:t> </a:t>
            </a:r>
            <a:r>
              <a:rPr lang="en-US" i="1" dirty="0" smtClean="0"/>
              <a:t>online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  <a:p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,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i="1" dirty="0" smtClean="0"/>
              <a:t>online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  <a:p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blog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  <a:p>
            <a:r>
              <a:rPr lang="en-US" i="1" dirty="0" smtClean="0"/>
              <a:t>E-commerce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Internet </a:t>
            </a:r>
            <a:r>
              <a:rPr lang="en-US" dirty="0" err="1" smtClean="0"/>
              <a:t>meningkat</a:t>
            </a:r>
            <a:endParaRPr lang="en-US" dirty="0" smtClean="0"/>
          </a:p>
          <a:p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,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Pendekatan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Kontemporer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err="1" smtClean="0">
                <a:solidFill>
                  <a:srgbClr val="00B050"/>
                </a:solidFill>
              </a:rPr>
              <a:t>Terhadap</a:t>
            </a:r>
            <a:r>
              <a:rPr lang="en-US" dirty="0" smtClean="0">
                <a:solidFill>
                  <a:srgbClr val="00B050"/>
                </a:solidFill>
              </a:rPr>
              <a:t> 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PENDEKATAN TEKNIS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SI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model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matematis</a:t>
            </a:r>
            <a:r>
              <a:rPr lang="en-US" dirty="0" smtClean="0"/>
              <a:t>,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formal </a:t>
            </a:r>
            <a:r>
              <a:rPr lang="en-US" dirty="0" err="1" smtClean="0"/>
              <a:t>sistem</a:t>
            </a:r>
            <a:endParaRPr lang="en-US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data yang </a:t>
            </a:r>
            <a:r>
              <a:rPr lang="en-US" dirty="0" err="1" smtClean="0"/>
              <a:t>efisien</a:t>
            </a:r>
            <a:endParaRPr lang="en-US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model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matematis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optimasi</a:t>
            </a:r>
            <a:r>
              <a:rPr lang="en-US" dirty="0" smtClean="0"/>
              <a:t> parameter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,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inventaris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PENDEKATAN PERILAKU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 </a:t>
            </a:r>
            <a:r>
              <a:rPr lang="en-US" dirty="0" err="1" smtClean="0"/>
              <a:t>seperti</a:t>
            </a:r>
            <a:r>
              <a:rPr lang="en-US" dirty="0" smtClean="0"/>
              <a:t>  </a:t>
            </a:r>
            <a:r>
              <a:rPr lang="en-US" dirty="0" err="1" smtClean="0"/>
              <a:t>pengeintegrasian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,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implementasi</a:t>
            </a:r>
            <a:r>
              <a:rPr lang="en-US" dirty="0" smtClean="0"/>
              <a:t>, </a:t>
            </a:r>
            <a:r>
              <a:rPr lang="en-US" dirty="0" err="1" smtClean="0"/>
              <a:t>utilisasi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dieksplorasi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model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SI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,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PENDEKATAN SOSIOTEKNIS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r>
              <a:rPr lang="en-US" dirty="0" smtClean="0"/>
              <a:t>SIM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konsern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SI yang </a:t>
            </a:r>
            <a:r>
              <a:rPr lang="en-US" dirty="0" err="1" smtClean="0"/>
              <a:t>dibicarakan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Perspektif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Sistem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Sosioteknis</a:t>
            </a:r>
            <a:r>
              <a:rPr lang="en-US" dirty="0" smtClean="0">
                <a:solidFill>
                  <a:srgbClr val="00B050"/>
                </a:solidFill>
              </a:rPr>
              <a:t> 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40806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JAWABAN TUJUAN PEMBELAJARAN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E-mail, </a:t>
            </a:r>
            <a:r>
              <a:rPr lang="en-US" i="1" dirty="0" smtClean="0"/>
              <a:t>online conferencing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fondasi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 Internet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, </a:t>
            </a:r>
            <a:r>
              <a:rPr lang="en-US" dirty="0" err="1" smtClean="0"/>
              <a:t>menjual</a:t>
            </a:r>
            <a:r>
              <a:rPr lang="en-US" dirty="0" smtClean="0"/>
              <a:t>, </a:t>
            </a:r>
            <a:r>
              <a:rPr lang="en-US" dirty="0" err="1" smtClean="0"/>
              <a:t>mengiklankan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i="1" dirty="0" smtClean="0"/>
              <a:t>online</a:t>
            </a:r>
          </a:p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digital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digital (digital firms)</a:t>
            </a:r>
          </a:p>
          <a:p>
            <a:r>
              <a:rPr lang="en-US" dirty="0" smtClean="0"/>
              <a:t>Internet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globalisasi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dramatis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global. SI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platform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,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i="1" dirty="0" smtClean="0"/>
              <a:t>online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cloud computing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JAWABAN TUJUAN PEMBELAJARAN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, survival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ekstensif</a:t>
            </a:r>
            <a:r>
              <a:rPr lang="en-US" dirty="0" smtClean="0"/>
              <a:t> TI</a:t>
            </a:r>
          </a:p>
          <a:p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SI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 </a:t>
            </a:r>
            <a:r>
              <a:rPr lang="en-US" dirty="0" err="1" smtClean="0"/>
              <a:t>Operasional</a:t>
            </a:r>
            <a:r>
              <a:rPr lang="en-US" dirty="0" smtClean="0"/>
              <a:t> prima (excellence);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layanan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; </a:t>
            </a:r>
            <a:r>
              <a:rPr lang="en-US" dirty="0" err="1" smtClean="0"/>
              <a:t>Keakraban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;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;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(competitive advantage); </a:t>
            </a:r>
            <a:r>
              <a:rPr lang="en-US" dirty="0" err="1" smtClean="0"/>
              <a:t>dan</a:t>
            </a:r>
            <a:r>
              <a:rPr lang="en-US" dirty="0" smtClean="0"/>
              <a:t> Day-to-day Survival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JAWABAN TUJUAN PEMBELAJARAN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Dari </a:t>
            </a:r>
            <a:r>
              <a:rPr lang="en-US" sz="2200" dirty="0" err="1" smtClean="0"/>
              <a:t>perpektif</a:t>
            </a:r>
            <a:r>
              <a:rPr lang="en-US" sz="2200" dirty="0" smtClean="0"/>
              <a:t> </a:t>
            </a:r>
            <a:r>
              <a:rPr lang="en-US" sz="2200" dirty="0" err="1" smtClean="0"/>
              <a:t>teknis</a:t>
            </a:r>
            <a:r>
              <a:rPr lang="en-US" sz="2200" dirty="0" smtClean="0"/>
              <a:t>, SI </a:t>
            </a:r>
            <a:r>
              <a:rPr lang="en-US" sz="2200" dirty="0" err="1" smtClean="0"/>
              <a:t>mengumpulkan</a:t>
            </a:r>
            <a:r>
              <a:rPr lang="en-US" sz="2200" dirty="0" smtClean="0"/>
              <a:t>, </a:t>
            </a:r>
            <a:r>
              <a:rPr lang="en-US" sz="2200" dirty="0" err="1" smtClean="0"/>
              <a:t>menyimpan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mendiseminasikan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internal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 err="1" smtClean="0"/>
              <a:t>fungsi-fungsi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pengambilan</a:t>
            </a:r>
            <a:r>
              <a:rPr lang="en-US" sz="2200" dirty="0" smtClean="0"/>
              <a:t> </a:t>
            </a:r>
            <a:r>
              <a:rPr lang="en-US" sz="2200" dirty="0" err="1" smtClean="0"/>
              <a:t>keputusan</a:t>
            </a:r>
            <a:r>
              <a:rPr lang="en-US" sz="2200" dirty="0" smtClean="0"/>
              <a:t>, </a:t>
            </a:r>
            <a:r>
              <a:rPr lang="en-US" sz="2200" dirty="0" err="1" smtClean="0"/>
              <a:t>komunikasi</a:t>
            </a:r>
            <a:r>
              <a:rPr lang="en-US" sz="2200" dirty="0" smtClean="0"/>
              <a:t>, </a:t>
            </a:r>
            <a:r>
              <a:rPr lang="en-US" sz="2200" dirty="0" err="1" smtClean="0"/>
              <a:t>koordinasi</a:t>
            </a:r>
            <a:r>
              <a:rPr lang="en-US" sz="2200" dirty="0" smtClean="0"/>
              <a:t>, </a:t>
            </a:r>
            <a:r>
              <a:rPr lang="en-US" sz="2200" dirty="0" err="1" smtClean="0"/>
              <a:t>pengawasan</a:t>
            </a:r>
            <a:r>
              <a:rPr lang="en-US" sz="2200" dirty="0" smtClean="0"/>
              <a:t>,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visualisasi</a:t>
            </a:r>
            <a:endParaRPr lang="en-US" sz="2200" dirty="0" smtClean="0"/>
          </a:p>
          <a:p>
            <a:r>
              <a:rPr lang="en-US" sz="2200" dirty="0" smtClean="0"/>
              <a:t>Dari </a:t>
            </a:r>
            <a:r>
              <a:rPr lang="en-US" sz="2200" dirty="0" err="1" smtClean="0"/>
              <a:t>perspektif</a:t>
            </a:r>
            <a:r>
              <a:rPr lang="en-US" sz="2200" dirty="0" smtClean="0"/>
              <a:t> </a:t>
            </a:r>
            <a:r>
              <a:rPr lang="en-US" sz="2200" dirty="0" err="1" smtClean="0"/>
              <a:t>bisnis</a:t>
            </a:r>
            <a:r>
              <a:rPr lang="en-US" sz="2200" dirty="0" smtClean="0"/>
              <a:t>, </a:t>
            </a:r>
            <a:r>
              <a:rPr lang="en-US" sz="2200" dirty="0" err="1" smtClean="0"/>
              <a:t>suatu</a:t>
            </a:r>
            <a:r>
              <a:rPr lang="en-US" sz="2200" dirty="0" smtClean="0"/>
              <a:t> SI </a:t>
            </a:r>
            <a:r>
              <a:rPr lang="en-US" sz="2200" dirty="0" err="1" smtClean="0"/>
              <a:t>memberikan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solusi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tantangan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dihadapi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menyajikan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kombinasi</a:t>
            </a:r>
            <a:r>
              <a:rPr lang="en-US" sz="2200" dirty="0" smtClean="0"/>
              <a:t> </a:t>
            </a:r>
            <a:r>
              <a:rPr lang="en-US" sz="2200" dirty="0" err="1" smtClean="0"/>
              <a:t>elemen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,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teknologi</a:t>
            </a:r>
            <a:r>
              <a:rPr lang="en-US" sz="2200" dirty="0" smtClean="0"/>
              <a:t>. </a:t>
            </a:r>
            <a:r>
              <a:rPr lang="en-US" sz="2200" dirty="0" err="1" smtClean="0"/>
              <a:t>Dimensi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 SI </a:t>
            </a:r>
            <a:r>
              <a:rPr lang="en-US" sz="2200" dirty="0" err="1" smtClean="0"/>
              <a:t>meliputi</a:t>
            </a:r>
            <a:r>
              <a:rPr lang="en-US" sz="2200" dirty="0" smtClean="0"/>
              <a:t> </a:t>
            </a:r>
            <a:r>
              <a:rPr lang="en-US" sz="2200" dirty="0" err="1" smtClean="0"/>
              <a:t>kepemimpinan</a:t>
            </a:r>
            <a:r>
              <a:rPr lang="en-US" sz="2200" dirty="0" smtClean="0"/>
              <a:t>, </a:t>
            </a:r>
            <a:r>
              <a:rPr lang="en-US" sz="2200" dirty="0" err="1" smtClean="0"/>
              <a:t>strategi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. </a:t>
            </a:r>
            <a:r>
              <a:rPr lang="en-US" sz="2200" dirty="0" err="1" smtClean="0"/>
              <a:t>Dimensi</a:t>
            </a:r>
            <a:r>
              <a:rPr lang="en-US" sz="2200" dirty="0" smtClean="0"/>
              <a:t> </a:t>
            </a:r>
            <a:r>
              <a:rPr lang="en-US" sz="2200" dirty="0" err="1" smtClean="0"/>
              <a:t>teknologi</a:t>
            </a:r>
            <a:r>
              <a:rPr lang="en-US" sz="2200" dirty="0" smtClean="0"/>
              <a:t>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keras</a:t>
            </a:r>
            <a:r>
              <a:rPr lang="en-US" sz="2200" dirty="0" smtClean="0"/>
              <a:t>,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, </a:t>
            </a:r>
            <a:r>
              <a:rPr lang="en-US" sz="2200" dirty="0" err="1" smtClean="0"/>
              <a:t>teknologi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 data,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teknologi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/</a:t>
            </a:r>
            <a:r>
              <a:rPr lang="en-US" sz="2200" dirty="0" err="1" smtClean="0"/>
              <a:t>telekomunikasi</a:t>
            </a:r>
            <a:r>
              <a:rPr lang="en-US" sz="2200" dirty="0" smtClean="0"/>
              <a:t>. </a:t>
            </a:r>
            <a:r>
              <a:rPr lang="en-US" sz="2200" dirty="0" err="1" smtClean="0"/>
              <a:t>Dimensi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meliputi</a:t>
            </a:r>
            <a:r>
              <a:rPr lang="en-US" sz="2200" dirty="0" smtClean="0"/>
              <a:t> </a:t>
            </a:r>
            <a:r>
              <a:rPr lang="en-US" sz="2200" dirty="0" err="1" smtClean="0"/>
              <a:t>hirarki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, </a:t>
            </a:r>
            <a:r>
              <a:rPr lang="en-US" sz="2200" dirty="0" err="1" smtClean="0"/>
              <a:t>keahlian</a:t>
            </a:r>
            <a:r>
              <a:rPr lang="en-US" sz="2200" dirty="0" smtClean="0"/>
              <a:t> </a:t>
            </a:r>
            <a:r>
              <a:rPr lang="en-US" sz="2200" dirty="0" err="1" smtClean="0"/>
              <a:t>khusus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,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bisnis</a:t>
            </a:r>
            <a:r>
              <a:rPr lang="en-US" sz="2200" dirty="0" smtClean="0"/>
              <a:t>, </a:t>
            </a:r>
            <a:r>
              <a:rPr lang="en-US" sz="2200" dirty="0" err="1" smtClean="0"/>
              <a:t>budaya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minat</a:t>
            </a:r>
            <a:r>
              <a:rPr lang="en-US" sz="2200" dirty="0" smtClean="0"/>
              <a:t> </a:t>
            </a:r>
            <a:r>
              <a:rPr lang="en-US" sz="2200" dirty="0" err="1" smtClean="0"/>
              <a:t>kelompok</a:t>
            </a:r>
            <a:r>
              <a:rPr lang="en-US" sz="2200" dirty="0" smtClean="0"/>
              <a:t> </a:t>
            </a:r>
            <a:r>
              <a:rPr lang="en-US" sz="2200" dirty="0" err="1" smtClean="0"/>
              <a:t>politis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JAWABAN TUJUAN PEMBELAJARAN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SI,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teknologinya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komplementer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, </a:t>
            </a:r>
            <a:r>
              <a:rPr lang="en-US" dirty="0" err="1" smtClean="0"/>
              <a:t>regulasi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endParaRPr lang="en-US" dirty="0" smtClean="0"/>
          </a:p>
          <a:p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organisasional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JAWABAN TUJUAN PEMBELAJARAN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SI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 smtClean="0"/>
          </a:p>
          <a:p>
            <a:r>
              <a:rPr lang="en-US" dirty="0" err="1" smtClean="0"/>
              <a:t>Disiplin</a:t>
            </a:r>
            <a:r>
              <a:rPr lang="en-US" dirty="0" smtClean="0"/>
              <a:t> yang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model formal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 smtClean="0"/>
          </a:p>
          <a:p>
            <a:r>
              <a:rPr lang="en-US" dirty="0" err="1" smtClean="0"/>
              <a:t>Disiplin</a:t>
            </a:r>
            <a:r>
              <a:rPr lang="en-US" dirty="0" smtClean="0"/>
              <a:t> yang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implementasi</a:t>
            </a:r>
            <a:r>
              <a:rPr lang="en-US" dirty="0" smtClean="0"/>
              <a:t>, </a:t>
            </a:r>
            <a:r>
              <a:rPr lang="en-US" dirty="0" err="1" smtClean="0"/>
              <a:t>manajemen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sosiologi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sosioteknis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menyajikan</a:t>
            </a:r>
            <a:r>
              <a:rPr lang="en-US" dirty="0" smtClean="0"/>
              <a:t> yang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Investasi</a:t>
            </a:r>
            <a:r>
              <a:rPr lang="en-US" dirty="0" smtClean="0">
                <a:solidFill>
                  <a:srgbClr val="00B050"/>
                </a:solidFill>
              </a:rPr>
              <a:t> TI </a:t>
            </a:r>
            <a:r>
              <a:rPr lang="en-US" dirty="0" err="1" smtClean="0">
                <a:solidFill>
                  <a:srgbClr val="00B050"/>
                </a:solidFill>
              </a:rPr>
              <a:t>Sektor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Swasta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47" y="1371600"/>
            <a:ext cx="7509653" cy="48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RUJUKAN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12/e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-</a:t>
            </a:r>
            <a:r>
              <a:rPr lang="en-US" sz="2000" i="1" dirty="0" smtClean="0"/>
              <a:t>download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	http://home.unpar.ac.id/~lucky/Teknologi%20Informasi/Management%20Information%20System.pdf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432" y="1371600"/>
            <a:ext cx="273756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Book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2743200" cy="35587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0200" y="4343400"/>
            <a:ext cx="95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12/e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343400"/>
            <a:ext cx="95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13/e</a:t>
            </a:r>
            <a:endParaRPr lang="en-U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TERIMA KASIH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APA YANG BARU DALAM SIM?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Perubahan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Teknologi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/>
              <a:t>Platform </a:t>
            </a:r>
            <a:r>
              <a:rPr lang="en-US" i="1" dirty="0" smtClean="0"/>
              <a:t>cloud computing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area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endParaRPr lang="en-US" dirty="0" smtClean="0"/>
          </a:p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</a:t>
            </a:r>
            <a:r>
              <a:rPr lang="en-US" i="1" dirty="0" smtClean="0"/>
              <a:t> mobile digital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berkompetisi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PC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APA YANG BARU DALAM SIM?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Perubahan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Manajemen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mengadopsi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 </a:t>
            </a:r>
            <a:r>
              <a:rPr lang="en-US" i="1" dirty="0" smtClean="0"/>
              <a:t>online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r>
              <a:rPr lang="en-US" dirty="0" smtClean="0"/>
              <a:t>, </a:t>
            </a:r>
            <a:r>
              <a:rPr lang="en-US" dirty="0" err="1" smtClean="0"/>
              <a:t>kolaborasi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berbagi-pakai</a:t>
            </a:r>
            <a:r>
              <a:rPr lang="en-US" dirty="0" smtClean="0"/>
              <a:t> (sharing) </a:t>
            </a:r>
            <a:r>
              <a:rPr lang="en-US" dirty="0" err="1" smtClean="0"/>
              <a:t>pengetahuan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i="1" dirty="0" smtClean="0"/>
              <a:t>business intelligence </a:t>
            </a:r>
            <a:r>
              <a:rPr lang="en-US" dirty="0" err="1" smtClean="0"/>
              <a:t>meningkat</a:t>
            </a:r>
            <a:endParaRPr lang="en-US" dirty="0" smtClean="0"/>
          </a:p>
          <a:p>
            <a:r>
              <a:rPr lang="en-US" dirty="0" err="1" smtClean="0"/>
              <a:t>Pertemuan</a:t>
            </a:r>
            <a:r>
              <a:rPr lang="en-US" dirty="0" smtClean="0"/>
              <a:t> virtual </a:t>
            </a:r>
            <a:r>
              <a:rPr lang="en-US" dirty="0" err="1" smtClean="0"/>
              <a:t>berkembang-biak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APA YANG BARU DALAM SIM?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Perubahan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Organisasi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Web 2.0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r>
              <a:rPr lang="en-US" i="1" dirty="0" err="1" smtClean="0"/>
              <a:t>Telework</a:t>
            </a:r>
            <a:r>
              <a:rPr lang="en-US" dirty="0" smtClean="0"/>
              <a:t> </a:t>
            </a:r>
            <a:r>
              <a:rPr lang="en-US" dirty="0" err="1" smtClean="0"/>
              <a:t>memeperoleh</a:t>
            </a:r>
            <a:r>
              <a:rPr lang="en-US" dirty="0" smtClean="0"/>
              <a:t> momentum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Kreasi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(co-creation)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Saling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Ketergantungan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Antara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Organisasi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329" y="1565067"/>
            <a:ext cx="6895871" cy="468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APAKAH SISTEM INFORMASI?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pPr marL="282575" indent="-282575">
              <a:defRPr/>
            </a:pPr>
            <a:r>
              <a:rPr lang="en-US" sz="3600" dirty="0" err="1" smtClean="0"/>
              <a:t>Serangkaian</a:t>
            </a:r>
            <a:r>
              <a:rPr lang="en-US" sz="3600" dirty="0" smtClean="0"/>
              <a:t> </a:t>
            </a:r>
            <a:r>
              <a:rPr lang="en-US" sz="3600" dirty="0" err="1" smtClean="0"/>
              <a:t>komponen</a:t>
            </a:r>
            <a:r>
              <a:rPr lang="en-US" sz="3600" dirty="0" smtClean="0"/>
              <a:t> yang </a:t>
            </a:r>
            <a:r>
              <a:rPr lang="en-US" sz="3600" dirty="0" err="1" smtClean="0"/>
              <a:t>saling</a:t>
            </a:r>
            <a:r>
              <a:rPr lang="en-US" sz="3600" dirty="0" smtClean="0"/>
              <a:t> </a:t>
            </a:r>
            <a:r>
              <a:rPr lang="en-US" sz="3600" dirty="0" err="1" smtClean="0"/>
              <a:t>terkait</a:t>
            </a:r>
            <a:r>
              <a:rPr lang="en-US" sz="3600" dirty="0" smtClean="0"/>
              <a:t> </a:t>
            </a:r>
            <a:r>
              <a:rPr lang="en-US" sz="3600" dirty="0" err="1" smtClean="0"/>
              <a:t>bekerja-sama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mengumpulkan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memeroses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menyimpan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dan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mendiseminasikan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informasi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mendukung</a:t>
            </a:r>
            <a:r>
              <a:rPr lang="en-US" sz="3600" dirty="0" smtClean="0"/>
              <a:t> </a:t>
            </a:r>
            <a:r>
              <a:rPr lang="en-US" sz="3600" dirty="0" err="1" smtClean="0"/>
              <a:t>pengambilan</a:t>
            </a:r>
            <a:r>
              <a:rPr lang="en-US" sz="3600" dirty="0" smtClean="0"/>
              <a:t> </a:t>
            </a:r>
            <a:r>
              <a:rPr lang="en-US" sz="3600" dirty="0" err="1" smtClean="0"/>
              <a:t>keputusan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pengawasan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organisasi</a:t>
            </a:r>
            <a:r>
              <a:rPr lang="en-US" sz="3600" dirty="0" smtClean="0"/>
              <a:t> </a:t>
            </a:r>
          </a:p>
          <a:p>
            <a:pPr marL="282575" indent="-282575">
              <a:defRPr/>
            </a:pPr>
            <a:r>
              <a:rPr lang="en-US" sz="3600" dirty="0" err="1" smtClean="0"/>
              <a:t>Selain</a:t>
            </a:r>
            <a:r>
              <a:rPr lang="en-US" sz="3600" dirty="0" smtClean="0"/>
              <a:t> </a:t>
            </a:r>
            <a:r>
              <a:rPr lang="en-US" sz="3600" dirty="0" err="1" smtClean="0"/>
              <a:t>itu</a:t>
            </a:r>
            <a:r>
              <a:rPr lang="en-US" sz="3600" dirty="0" smtClean="0"/>
              <a:t>, SI </a:t>
            </a:r>
            <a:r>
              <a:rPr lang="en-US" sz="3600" dirty="0" err="1" smtClean="0"/>
              <a:t>juga</a:t>
            </a:r>
            <a:r>
              <a:rPr lang="en-US" sz="3600" dirty="0" smtClean="0"/>
              <a:t> </a:t>
            </a:r>
            <a:r>
              <a:rPr lang="en-US" sz="3600" dirty="0" err="1" smtClean="0"/>
              <a:t>membantu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manajer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pekerja</a:t>
            </a:r>
            <a:r>
              <a:rPr lang="en-US" sz="3600" dirty="0" smtClean="0"/>
              <a:t> </a:t>
            </a:r>
            <a:r>
              <a:rPr lang="en-US" sz="3600" dirty="0" err="1" smtClean="0"/>
              <a:t>menganalisis</a:t>
            </a:r>
            <a:r>
              <a:rPr lang="en-US" sz="3600" dirty="0" smtClean="0"/>
              <a:t> </a:t>
            </a:r>
            <a:r>
              <a:rPr lang="en-US" sz="3600" dirty="0" err="1" smtClean="0"/>
              <a:t>masalah</a:t>
            </a:r>
            <a:r>
              <a:rPr lang="en-US" sz="3600" dirty="0" smtClean="0"/>
              <a:t>, </a:t>
            </a:r>
            <a:r>
              <a:rPr lang="en-US" sz="3600" dirty="0" err="1" smtClean="0"/>
              <a:t>memvisualisasikan</a:t>
            </a:r>
            <a:r>
              <a:rPr lang="en-US" sz="3600" dirty="0" smtClean="0"/>
              <a:t> </a:t>
            </a:r>
            <a:r>
              <a:rPr lang="en-US" sz="3600" dirty="0" err="1" smtClean="0"/>
              <a:t>subyek</a:t>
            </a:r>
            <a:r>
              <a:rPr lang="en-US" sz="3600" dirty="0" smtClean="0"/>
              <a:t> </a:t>
            </a:r>
            <a:r>
              <a:rPr lang="en-US" sz="3600" dirty="0" err="1" smtClean="0"/>
              <a:t>kompleks</a:t>
            </a:r>
            <a:r>
              <a:rPr lang="en-US" sz="3600" dirty="0" smtClean="0"/>
              <a:t>,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menciptakan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r>
              <a:rPr lang="en-US" sz="3600" dirty="0" smtClean="0"/>
              <a:t> </a:t>
            </a:r>
            <a:r>
              <a:rPr lang="en-US" sz="3600" dirty="0" err="1" smtClean="0"/>
              <a:t>baru</a:t>
            </a:r>
            <a:endParaRPr lang="en-US" sz="3600" dirty="0" smtClean="0"/>
          </a:p>
          <a:p>
            <a:pPr marL="282575" indent="-282575"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6042C-3720-48C1-AE1F-8F37F20F09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1784</Words>
  <Application>Microsoft Office PowerPoint</Application>
  <PresentationFormat>On-screen Show (4:3)</PresentationFormat>
  <Paragraphs>269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SISTEM INFORMASI DALAM BISNIS GLOBAL</vt:lpstr>
      <vt:lpstr>TUJUAN PEMBELAJARAN</vt:lpstr>
      <vt:lpstr>TRANSFORMASI BISNIS</vt:lpstr>
      <vt:lpstr>Investasi TI Sektor Swasta </vt:lpstr>
      <vt:lpstr>APA YANG BARU DALAM SIM?</vt:lpstr>
      <vt:lpstr>APA YANG BARU DALAM SIM?</vt:lpstr>
      <vt:lpstr>APA YANG BARU DALAM SIM?</vt:lpstr>
      <vt:lpstr>Saling Ketergantungan Antara Organisasi dan SI</vt:lpstr>
      <vt:lpstr>APAKAH SISTEM INFORMASI?</vt:lpstr>
      <vt:lpstr>MENGAPA SI?</vt:lpstr>
      <vt:lpstr>Data dan Informasi</vt:lpstr>
      <vt:lpstr>Data dan Informasi</vt:lpstr>
      <vt:lpstr>Fungsi SI</vt:lpstr>
      <vt:lpstr>Aktifitas Dasar Sistem Informasi</vt:lpstr>
      <vt:lpstr>Aktifitas SI Lainnya</vt:lpstr>
      <vt:lpstr>Literasi Sistem Informasi</vt:lpstr>
      <vt:lpstr>Literasi Komputer</vt:lpstr>
      <vt:lpstr>SI Bukan Hanya Komputer</vt:lpstr>
      <vt:lpstr>Organisasi</vt:lpstr>
      <vt:lpstr>Tingkatan dalam Organisasi</vt:lpstr>
      <vt:lpstr>Fungsi Bisnis</vt:lpstr>
      <vt:lpstr>Prosedur Operasi Standar</vt:lpstr>
      <vt:lpstr>Pekerja</vt:lpstr>
      <vt:lpstr>Manajemen</vt:lpstr>
      <vt:lpstr>Teknologi</vt:lpstr>
      <vt:lpstr>Rantai Nilai Informasi Bisnis</vt:lpstr>
      <vt:lpstr>ASET ORGANISASIONAL</vt:lpstr>
      <vt:lpstr>ASET MANAJERIAL</vt:lpstr>
      <vt:lpstr>ASET SOSIAL</vt:lpstr>
      <vt:lpstr>Pendekatan Kontemporer  Terhadap SI</vt:lpstr>
      <vt:lpstr>PENDEKATAN TEKNIS</vt:lpstr>
      <vt:lpstr>PENDEKATAN PERILAKU</vt:lpstr>
      <vt:lpstr>PENDEKATAN SOSIOTEKNIS</vt:lpstr>
      <vt:lpstr>Perspektif Sistem Sosioteknis SI</vt:lpstr>
      <vt:lpstr>JAWABAN TUJUAN PEMBELAJARAN 1</vt:lpstr>
      <vt:lpstr>JAWABAN TUJUAN PEMBELAJARAN 2</vt:lpstr>
      <vt:lpstr>JAWABAN TUJUAN PEMBELAJARAN 3</vt:lpstr>
      <vt:lpstr>JAWABAN TUJUAN PEMBELAJARAN 4</vt:lpstr>
      <vt:lpstr>JAWABAN TUJUAN PEMBELAJARAN 5</vt:lpstr>
      <vt:lpstr>RUJUKAN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</dc:title>
  <dc:creator>Ridwan</dc:creator>
  <cp:lastModifiedBy>Microsoft 7</cp:lastModifiedBy>
  <cp:revision>135</cp:revision>
  <dcterms:created xsi:type="dcterms:W3CDTF">2006-08-16T00:00:00Z</dcterms:created>
  <dcterms:modified xsi:type="dcterms:W3CDTF">2014-06-28T11:08:19Z</dcterms:modified>
</cp:coreProperties>
</file>