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94" r:id="rId3"/>
    <p:sldId id="286" r:id="rId4"/>
    <p:sldId id="291" r:id="rId5"/>
    <p:sldId id="258" r:id="rId6"/>
    <p:sldId id="287" r:id="rId7"/>
    <p:sldId id="260" r:id="rId8"/>
    <p:sldId id="261" r:id="rId9"/>
    <p:sldId id="262" r:id="rId10"/>
    <p:sldId id="279" r:id="rId11"/>
    <p:sldId id="263" r:id="rId12"/>
    <p:sldId id="295" r:id="rId13"/>
    <p:sldId id="296" r:id="rId14"/>
    <p:sldId id="288" r:id="rId15"/>
    <p:sldId id="266" r:id="rId16"/>
    <p:sldId id="267" r:id="rId17"/>
    <p:sldId id="268" r:id="rId18"/>
    <p:sldId id="269" r:id="rId19"/>
    <p:sldId id="270" r:id="rId20"/>
    <p:sldId id="271" r:id="rId21"/>
    <p:sldId id="298" r:id="rId22"/>
    <p:sldId id="280" r:id="rId23"/>
    <p:sldId id="299" r:id="rId24"/>
    <p:sldId id="301" r:id="rId25"/>
    <p:sldId id="300" r:id="rId26"/>
    <p:sldId id="302" r:id="rId27"/>
    <p:sldId id="303" r:id="rId28"/>
    <p:sldId id="281" r:id="rId29"/>
    <p:sldId id="289" r:id="rId30"/>
    <p:sldId id="27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698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874C2-ED8F-4418-A593-06D3FAE815BE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9D2FDB9B-68D9-48CA-9FE5-BF59A575301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 err="1" smtClean="0"/>
            <a:t>Teknologi</a:t>
          </a:r>
          <a:endParaRPr lang="en-US" sz="2400" dirty="0"/>
        </a:p>
      </dgm:t>
    </dgm:pt>
    <dgm:pt modelId="{53FAC415-F722-40A3-AD41-A6CDC2E1A85C}" type="parTrans" cxnId="{8159468E-96D2-40A7-8CE6-F849435CB17F}">
      <dgm:prSet/>
      <dgm:spPr/>
      <dgm:t>
        <a:bodyPr/>
        <a:lstStyle/>
        <a:p>
          <a:endParaRPr lang="en-US"/>
        </a:p>
      </dgm:t>
    </dgm:pt>
    <dgm:pt modelId="{73DBF8B0-AE83-4196-B848-AEB92BFE46EC}" type="sibTrans" cxnId="{8159468E-96D2-40A7-8CE6-F849435CB17F}">
      <dgm:prSet/>
      <dgm:spPr/>
      <dgm:t>
        <a:bodyPr/>
        <a:lstStyle/>
        <a:p>
          <a:endParaRPr lang="en-US"/>
        </a:p>
      </dgm:t>
    </dgm:pt>
    <dgm:pt modelId="{F830847F-2AF8-40A7-83E1-63CBB86BF444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400" dirty="0" err="1" smtClean="0"/>
            <a:t>Manajeme</a:t>
          </a:r>
          <a:r>
            <a:rPr lang="en-US" sz="2000" dirty="0" err="1" smtClean="0"/>
            <a:t>n</a:t>
          </a:r>
          <a:endParaRPr lang="en-US" sz="2000" dirty="0"/>
        </a:p>
      </dgm:t>
    </dgm:pt>
    <dgm:pt modelId="{B5C09B55-1945-49E3-8D11-D5FAA9FA817B}" type="parTrans" cxnId="{4C5A2527-9BC3-4B08-9F6B-E1E4D35EB8A6}">
      <dgm:prSet/>
      <dgm:spPr/>
      <dgm:t>
        <a:bodyPr/>
        <a:lstStyle/>
        <a:p>
          <a:endParaRPr lang="en-US"/>
        </a:p>
      </dgm:t>
    </dgm:pt>
    <dgm:pt modelId="{2921D3E6-7E1B-4488-99A6-D52D89EDF562}" type="sibTrans" cxnId="{4C5A2527-9BC3-4B08-9F6B-E1E4D35EB8A6}">
      <dgm:prSet/>
      <dgm:spPr/>
      <dgm:t>
        <a:bodyPr/>
        <a:lstStyle/>
        <a:p>
          <a:endParaRPr lang="en-US"/>
        </a:p>
      </dgm:t>
    </dgm:pt>
    <dgm:pt modelId="{0CA25D55-0DEC-45F4-ABF8-4F69E1B0F86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dirty="0" err="1" smtClean="0"/>
            <a:t>Organisasi</a:t>
          </a:r>
          <a:endParaRPr lang="en-US" sz="2400" dirty="0"/>
        </a:p>
      </dgm:t>
    </dgm:pt>
    <dgm:pt modelId="{BF462447-E855-4B6A-B8F0-FB877729C0B0}" type="parTrans" cxnId="{FB31564C-B942-48CC-9B33-145DDB26C3A4}">
      <dgm:prSet/>
      <dgm:spPr/>
      <dgm:t>
        <a:bodyPr/>
        <a:lstStyle/>
        <a:p>
          <a:endParaRPr lang="en-US"/>
        </a:p>
      </dgm:t>
    </dgm:pt>
    <dgm:pt modelId="{7774A6D2-7400-4EF5-9CAE-5E986CCE48E6}" type="sibTrans" cxnId="{FB31564C-B942-48CC-9B33-145DDB26C3A4}">
      <dgm:prSet/>
      <dgm:spPr/>
      <dgm:t>
        <a:bodyPr/>
        <a:lstStyle/>
        <a:p>
          <a:endParaRPr lang="en-US"/>
        </a:p>
      </dgm:t>
    </dgm:pt>
    <dgm:pt modelId="{776EE205-4224-425F-B1FA-3A2871C10EB2}" type="pres">
      <dgm:prSet presAssocID="{E3E874C2-ED8F-4418-A593-06D3FAE815BE}" presName="compositeShape" presStyleCnt="0">
        <dgm:presLayoutVars>
          <dgm:chMax val="7"/>
          <dgm:dir/>
          <dgm:resizeHandles val="exact"/>
        </dgm:presLayoutVars>
      </dgm:prSet>
      <dgm:spPr/>
    </dgm:pt>
    <dgm:pt modelId="{B6575E70-9151-4E07-AC30-849B5ECADD0D}" type="pres">
      <dgm:prSet presAssocID="{E3E874C2-ED8F-4418-A593-06D3FAE815BE}" presName="wedge1" presStyleLbl="node1" presStyleIdx="0" presStyleCnt="3" custScaleX="149465" custScaleY="130519" custLinFactNeighborX="-6013" custLinFactNeighborY="3215"/>
      <dgm:spPr/>
      <dgm:t>
        <a:bodyPr/>
        <a:lstStyle/>
        <a:p>
          <a:endParaRPr lang="en-US"/>
        </a:p>
      </dgm:t>
    </dgm:pt>
    <dgm:pt modelId="{DFC34C9E-47F0-468B-8249-7049BA88F4F1}" type="pres">
      <dgm:prSet presAssocID="{E3E874C2-ED8F-4418-A593-06D3FAE815B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46B93-D080-4F51-B144-1E0C9FE42FB4}" type="pres">
      <dgm:prSet presAssocID="{E3E874C2-ED8F-4418-A593-06D3FAE815BE}" presName="wedge2" presStyleLbl="node1" presStyleIdx="1" presStyleCnt="3" custScaleX="149465" custScaleY="130519"/>
      <dgm:spPr/>
      <dgm:t>
        <a:bodyPr/>
        <a:lstStyle/>
        <a:p>
          <a:endParaRPr lang="en-US"/>
        </a:p>
      </dgm:t>
    </dgm:pt>
    <dgm:pt modelId="{113553A7-7610-4D2A-A48A-2037449C6F23}" type="pres">
      <dgm:prSet presAssocID="{E3E874C2-ED8F-4418-A593-06D3FAE815B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C3684-392C-47B8-A562-FF7D76567FF6}" type="pres">
      <dgm:prSet presAssocID="{E3E874C2-ED8F-4418-A593-06D3FAE815BE}" presName="wedge3" presStyleLbl="node1" presStyleIdx="2" presStyleCnt="3" custScaleX="149465" custScaleY="130519"/>
      <dgm:spPr/>
      <dgm:t>
        <a:bodyPr/>
        <a:lstStyle/>
        <a:p>
          <a:endParaRPr lang="en-US"/>
        </a:p>
      </dgm:t>
    </dgm:pt>
    <dgm:pt modelId="{A8192ACE-7A9B-4827-95A8-3B21BB3FBC03}" type="pres">
      <dgm:prSet presAssocID="{E3E874C2-ED8F-4418-A593-06D3FAE815B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9095D0-BC13-4D0B-BF7B-9F4728F68A81}" type="presOf" srcId="{F830847F-2AF8-40A7-83E1-63CBB86BF444}" destId="{113553A7-7610-4D2A-A48A-2037449C6F23}" srcOrd="1" destOrd="0" presId="urn:microsoft.com/office/officeart/2005/8/layout/chart3"/>
    <dgm:cxn modelId="{F7A0D022-4DD5-43AA-9AAE-4CF1402D7BCC}" type="presOf" srcId="{0CA25D55-0DEC-45F4-ABF8-4F69E1B0F860}" destId="{A8192ACE-7A9B-4827-95A8-3B21BB3FBC03}" srcOrd="1" destOrd="0" presId="urn:microsoft.com/office/officeart/2005/8/layout/chart3"/>
    <dgm:cxn modelId="{FB31564C-B942-48CC-9B33-145DDB26C3A4}" srcId="{E3E874C2-ED8F-4418-A593-06D3FAE815BE}" destId="{0CA25D55-0DEC-45F4-ABF8-4F69E1B0F860}" srcOrd="2" destOrd="0" parTransId="{BF462447-E855-4B6A-B8F0-FB877729C0B0}" sibTransId="{7774A6D2-7400-4EF5-9CAE-5E986CCE48E6}"/>
    <dgm:cxn modelId="{0C6BE429-C478-4DF1-A9F0-CD189E7DD4FD}" type="presOf" srcId="{E3E874C2-ED8F-4418-A593-06D3FAE815BE}" destId="{776EE205-4224-425F-B1FA-3A2871C10EB2}" srcOrd="0" destOrd="0" presId="urn:microsoft.com/office/officeart/2005/8/layout/chart3"/>
    <dgm:cxn modelId="{9B794B0A-3E32-4984-BD0E-D2A749D294D9}" type="presOf" srcId="{9D2FDB9B-68D9-48CA-9FE5-BF59A5753013}" destId="{B6575E70-9151-4E07-AC30-849B5ECADD0D}" srcOrd="0" destOrd="0" presId="urn:microsoft.com/office/officeart/2005/8/layout/chart3"/>
    <dgm:cxn modelId="{43B1F904-B1C9-47EF-96DD-732F83EA3BC5}" type="presOf" srcId="{0CA25D55-0DEC-45F4-ABF8-4F69E1B0F860}" destId="{1DBC3684-392C-47B8-A562-FF7D76567FF6}" srcOrd="0" destOrd="0" presId="urn:microsoft.com/office/officeart/2005/8/layout/chart3"/>
    <dgm:cxn modelId="{8159468E-96D2-40A7-8CE6-F849435CB17F}" srcId="{E3E874C2-ED8F-4418-A593-06D3FAE815BE}" destId="{9D2FDB9B-68D9-48CA-9FE5-BF59A5753013}" srcOrd="0" destOrd="0" parTransId="{53FAC415-F722-40A3-AD41-A6CDC2E1A85C}" sibTransId="{73DBF8B0-AE83-4196-B848-AEB92BFE46EC}"/>
    <dgm:cxn modelId="{362ED5DE-750D-4A1A-ABD4-8F99A392F1A0}" type="presOf" srcId="{F830847F-2AF8-40A7-83E1-63CBB86BF444}" destId="{D4F46B93-D080-4F51-B144-1E0C9FE42FB4}" srcOrd="0" destOrd="0" presId="urn:microsoft.com/office/officeart/2005/8/layout/chart3"/>
    <dgm:cxn modelId="{E471B08C-EE38-4443-8B9A-F626C885F6CC}" type="presOf" srcId="{9D2FDB9B-68D9-48CA-9FE5-BF59A5753013}" destId="{DFC34C9E-47F0-468B-8249-7049BA88F4F1}" srcOrd="1" destOrd="0" presId="urn:microsoft.com/office/officeart/2005/8/layout/chart3"/>
    <dgm:cxn modelId="{4C5A2527-9BC3-4B08-9F6B-E1E4D35EB8A6}" srcId="{E3E874C2-ED8F-4418-A593-06D3FAE815BE}" destId="{F830847F-2AF8-40A7-83E1-63CBB86BF444}" srcOrd="1" destOrd="0" parTransId="{B5C09B55-1945-49E3-8D11-D5FAA9FA817B}" sibTransId="{2921D3E6-7E1B-4488-99A6-D52D89EDF562}"/>
    <dgm:cxn modelId="{A249BB3B-91C2-4737-B91B-B457BB5CD669}" type="presParOf" srcId="{776EE205-4224-425F-B1FA-3A2871C10EB2}" destId="{B6575E70-9151-4E07-AC30-849B5ECADD0D}" srcOrd="0" destOrd="0" presId="urn:microsoft.com/office/officeart/2005/8/layout/chart3"/>
    <dgm:cxn modelId="{C90BD214-C9CE-486B-A518-84C911A91CAA}" type="presParOf" srcId="{776EE205-4224-425F-B1FA-3A2871C10EB2}" destId="{DFC34C9E-47F0-468B-8249-7049BA88F4F1}" srcOrd="1" destOrd="0" presId="urn:microsoft.com/office/officeart/2005/8/layout/chart3"/>
    <dgm:cxn modelId="{5FE38EB8-E4F5-4C0E-B751-3123C4B75742}" type="presParOf" srcId="{776EE205-4224-425F-B1FA-3A2871C10EB2}" destId="{D4F46B93-D080-4F51-B144-1E0C9FE42FB4}" srcOrd="2" destOrd="0" presId="urn:microsoft.com/office/officeart/2005/8/layout/chart3"/>
    <dgm:cxn modelId="{C7D61D49-7E16-4261-B606-2DD4A8CE14AF}" type="presParOf" srcId="{776EE205-4224-425F-B1FA-3A2871C10EB2}" destId="{113553A7-7610-4D2A-A48A-2037449C6F23}" srcOrd="3" destOrd="0" presId="urn:microsoft.com/office/officeart/2005/8/layout/chart3"/>
    <dgm:cxn modelId="{F47358E6-391E-40A2-BDC1-EC4649794939}" type="presParOf" srcId="{776EE205-4224-425F-B1FA-3A2871C10EB2}" destId="{1DBC3684-392C-47B8-A562-FF7D76567FF6}" srcOrd="4" destOrd="0" presId="urn:microsoft.com/office/officeart/2005/8/layout/chart3"/>
    <dgm:cxn modelId="{9C60FE79-3F4B-42A7-9136-28A30214A65E}" type="presParOf" srcId="{776EE205-4224-425F-B1FA-3A2871C10EB2}" destId="{A8192ACE-7A9B-4827-95A8-3B21BB3FBC03}" srcOrd="5" destOrd="0" presId="urn:microsoft.com/office/officeart/2005/8/layout/char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575E70-9151-4E07-AC30-849B5ECADD0D}">
      <dsp:nvSpPr>
        <dsp:cNvPr id="0" name=""/>
        <dsp:cNvSpPr/>
      </dsp:nvSpPr>
      <dsp:spPr>
        <a:xfrm>
          <a:off x="293398" y="-174484"/>
          <a:ext cx="6505529" cy="5680896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Teknologi</a:t>
          </a:r>
          <a:endParaRPr lang="en-US" sz="2400" kern="1200" dirty="0"/>
        </a:p>
      </dsp:txBody>
      <dsp:txXfrm>
        <a:off x="3830392" y="873776"/>
        <a:ext cx="2207233" cy="1893632"/>
      </dsp:txXfrm>
    </dsp:sp>
    <dsp:sp modelId="{D4F46B93-D080-4F51-B144-1E0C9FE42FB4}">
      <dsp:nvSpPr>
        <dsp:cNvPr id="0" name=""/>
        <dsp:cNvSpPr/>
      </dsp:nvSpPr>
      <dsp:spPr>
        <a:xfrm>
          <a:off x="330753" y="-184878"/>
          <a:ext cx="6505529" cy="5680896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Manajeme</a:t>
          </a:r>
          <a:r>
            <a:rPr lang="en-US" sz="2000" kern="1200" dirty="0" err="1" smtClean="0"/>
            <a:t>n</a:t>
          </a:r>
          <a:endParaRPr lang="en-US" sz="2000" kern="1200" dirty="0"/>
        </a:p>
      </dsp:txBody>
      <dsp:txXfrm>
        <a:off x="2112029" y="3399496"/>
        <a:ext cx="2942977" cy="1758372"/>
      </dsp:txXfrm>
    </dsp:sp>
    <dsp:sp modelId="{1DBC3684-392C-47B8-A562-FF7D76567FF6}">
      <dsp:nvSpPr>
        <dsp:cNvPr id="0" name=""/>
        <dsp:cNvSpPr/>
      </dsp:nvSpPr>
      <dsp:spPr>
        <a:xfrm>
          <a:off x="330753" y="-184878"/>
          <a:ext cx="6505529" cy="5680896"/>
        </a:xfrm>
        <a:prstGeom prst="pie">
          <a:avLst>
            <a:gd name="adj1" fmla="val 9000000"/>
            <a:gd name="adj2" fmla="val 162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Organisasi</a:t>
          </a:r>
          <a:endParaRPr lang="en-US" sz="2400" kern="1200" dirty="0"/>
        </a:p>
      </dsp:txBody>
      <dsp:txXfrm>
        <a:off x="1027774" y="931012"/>
        <a:ext cx="2207233" cy="1893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DAC99-34DF-42C4-B59A-8D7C7F8D905C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69106-EF2F-4FBB-8AF8-B4784FB30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 DAN PENDEKATAN KONTEMPORER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A. </a:t>
            </a:r>
            <a:r>
              <a:rPr lang="en-US" sz="2000" dirty="0" err="1" smtClean="0"/>
              <a:t>Ridwan</a:t>
            </a:r>
            <a:r>
              <a:rPr lang="en-US" sz="2000" dirty="0" smtClean="0"/>
              <a:t> </a:t>
            </a:r>
            <a:r>
              <a:rPr lang="en-US" sz="2000" dirty="0" err="1" smtClean="0"/>
              <a:t>Siregar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FUNGSI SI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81000" y="1295400"/>
            <a:ext cx="8382000" cy="5029199"/>
            <a:chOff x="381000" y="1295400"/>
            <a:chExt cx="8382000" cy="5029199"/>
          </a:xfrm>
        </p:grpSpPr>
        <p:sp>
          <p:nvSpPr>
            <p:cNvPr id="21" name="Rectangle 20"/>
            <p:cNvSpPr/>
            <p:nvPr/>
          </p:nvSpPr>
          <p:spPr>
            <a:xfrm>
              <a:off x="381000" y="1299864"/>
              <a:ext cx="8382000" cy="502473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" y="2442865"/>
              <a:ext cx="7924800" cy="31242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698500" y="3382665"/>
              <a:ext cx="1803400" cy="1193800"/>
            </a:xfrm>
            <a:prstGeom prst="rect">
              <a:avLst/>
            </a:prstGeom>
            <a:solidFill>
              <a:srgbClr val="FFFF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400" baseline="0" dirty="0" smtClean="0"/>
                <a:t>Input</a:t>
              </a:r>
              <a:endParaRPr lang="en-US" sz="2400" baseline="0" dirty="0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6642100" y="3382665"/>
              <a:ext cx="1803400" cy="1193800"/>
            </a:xfrm>
            <a:prstGeom prst="rect">
              <a:avLst/>
            </a:prstGeom>
            <a:solidFill>
              <a:srgbClr val="FFFF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400" baseline="0" dirty="0" smtClean="0"/>
                <a:t>Output</a:t>
              </a:r>
              <a:endParaRPr lang="en-US" sz="2400" baseline="0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670300" y="3128665"/>
              <a:ext cx="1803400" cy="1676400"/>
            </a:xfrm>
            <a:prstGeom prst="rect">
              <a:avLst/>
            </a:prstGeom>
            <a:solidFill>
              <a:srgbClr val="FFFF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400" dirty="0" err="1" smtClean="0"/>
                <a:t>Pemerosesan</a:t>
              </a:r>
              <a:endParaRPr lang="en-US" sz="2400" dirty="0" smtClean="0"/>
            </a:p>
            <a:p>
              <a:pPr algn="ctr"/>
              <a:r>
                <a:rPr lang="en-US" sz="2400" dirty="0" err="1" smtClean="0"/>
                <a:t>Klasifikasi</a:t>
              </a:r>
              <a:endParaRPr lang="en-US" sz="2400" dirty="0" smtClean="0"/>
            </a:p>
            <a:p>
              <a:pPr algn="ctr"/>
              <a:r>
                <a:rPr lang="en-US" sz="2400" baseline="0" dirty="0" err="1" smtClean="0"/>
                <a:t>Susun</a:t>
              </a:r>
              <a:endParaRPr lang="en-US" sz="2400" baseline="0" dirty="0" smtClean="0"/>
            </a:p>
            <a:p>
              <a:pPr algn="ctr"/>
              <a:r>
                <a:rPr lang="en-US" sz="2400" dirty="0" err="1" smtClean="0"/>
                <a:t>Kalkulasi</a:t>
              </a:r>
              <a:endParaRPr lang="en-US" sz="2400" baseline="0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1524000" y="3738268"/>
              <a:ext cx="6019800" cy="1585914"/>
              <a:chOff x="960" y="2640"/>
              <a:chExt cx="3792" cy="999"/>
            </a:xfrm>
          </p:grpSpPr>
          <p:sp>
            <p:nvSpPr>
              <p:cNvPr id="11" name="AutoShape 7"/>
              <p:cNvSpPr>
                <a:spLocks noChangeArrowheads="1"/>
              </p:cNvSpPr>
              <p:nvPr/>
            </p:nvSpPr>
            <p:spPr bwMode="auto">
              <a:xfrm>
                <a:off x="1588" y="2648"/>
                <a:ext cx="712" cy="280"/>
              </a:xfrm>
              <a:prstGeom prst="rightArrow">
                <a:avLst>
                  <a:gd name="adj1" fmla="val 50000"/>
                  <a:gd name="adj2" fmla="val 127155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>
                <a:off x="3456" y="2640"/>
                <a:ext cx="712" cy="280"/>
              </a:xfrm>
              <a:prstGeom prst="rightArrow">
                <a:avLst>
                  <a:gd name="adj1" fmla="val 50000"/>
                  <a:gd name="adj2" fmla="val 127155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2352" y="3350"/>
                <a:ext cx="10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bg1"/>
                    </a:solidFill>
                  </a:rPr>
                  <a:t>Umpanbalik</a:t>
                </a:r>
                <a:endParaRPr lang="en-US" sz="2400" baseline="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4" name="Group 10"/>
              <p:cNvGrpSpPr>
                <a:grpSpLocks/>
              </p:cNvGrpSpPr>
              <p:nvPr/>
            </p:nvGrpSpPr>
            <p:grpSpPr bwMode="auto">
              <a:xfrm>
                <a:off x="3408" y="3168"/>
                <a:ext cx="1344" cy="336"/>
                <a:chOff x="3408" y="3168"/>
                <a:chExt cx="1344" cy="336"/>
              </a:xfrm>
            </p:grpSpPr>
            <p:sp>
              <p:nvSpPr>
                <p:cNvPr id="17" name="Line 11"/>
                <p:cNvSpPr>
                  <a:spLocks noChangeShapeType="1"/>
                </p:cNvSpPr>
                <p:nvPr/>
              </p:nvSpPr>
              <p:spPr bwMode="auto">
                <a:xfrm>
                  <a:off x="3408" y="3504"/>
                  <a:ext cx="1328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752" y="3168"/>
                  <a:ext cx="0" cy="336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960" y="3168"/>
                <a:ext cx="0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960" y="3504"/>
                <a:ext cx="14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971800" y="2519065"/>
              <a:ext cx="30292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SISTEM INFORMASI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05200" y="1295400"/>
              <a:ext cx="19067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LINGKUNGAN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81400" y="20574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ORGANISASI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14400" y="1452265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Pemasok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05600" y="1452265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Pelanggan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66800" y="5791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Regulasi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05200" y="5802868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Pemangku</a:t>
              </a:r>
              <a:r>
                <a:rPr lang="en-US" dirty="0" smtClean="0"/>
                <a:t> </a:t>
              </a:r>
              <a:r>
                <a:rPr lang="en-US" dirty="0" err="1" smtClean="0"/>
                <a:t>Kepentingan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34200" y="5791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Kompetitor</a:t>
              </a:r>
              <a:endParaRPr lang="en-US" dirty="0"/>
            </a:p>
          </p:txBody>
        </p:sp>
        <p:cxnSp>
          <p:nvCxnSpPr>
            <p:cNvPr id="30" name="Straight Arrow Connector 29"/>
            <p:cNvCxnSpPr>
              <a:stCxn id="24" idx="2"/>
            </p:cNvCxnSpPr>
            <p:nvPr/>
          </p:nvCxnSpPr>
          <p:spPr>
            <a:xfrm>
              <a:off x="1447800" y="1821597"/>
              <a:ext cx="304800" cy="616803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5" idx="2"/>
            </p:cNvCxnSpPr>
            <p:nvPr/>
          </p:nvCxnSpPr>
          <p:spPr>
            <a:xfrm flipH="1">
              <a:off x="7010400" y="1821597"/>
              <a:ext cx="266700" cy="540603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28" idx="0"/>
            </p:cNvCxnSpPr>
            <p:nvPr/>
          </p:nvCxnSpPr>
          <p:spPr>
            <a:xfrm>
              <a:off x="7086600" y="5638800"/>
              <a:ext cx="533400" cy="152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4648200" y="5562600"/>
              <a:ext cx="0" cy="3048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6" idx="0"/>
            </p:cNvCxnSpPr>
            <p:nvPr/>
          </p:nvCxnSpPr>
          <p:spPr>
            <a:xfrm flipV="1">
              <a:off x="1600200" y="5638800"/>
              <a:ext cx="457200" cy="152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CBIS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mendiseminasikan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formal yang </a:t>
            </a:r>
            <a:r>
              <a:rPr lang="en-US" dirty="0" err="1" smtClean="0"/>
              <a:t>terstruktur</a:t>
            </a:r>
            <a:r>
              <a:rPr lang="en-US" dirty="0" smtClean="0"/>
              <a:t>,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PERPEKTIF BISNIS 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SI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TI,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SI,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TI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DIMENSI TEKNIS SI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SI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literat</a:t>
            </a:r>
            <a:r>
              <a:rPr lang="en-US" dirty="0" smtClean="0">
                <a:solidFill>
                  <a:srgbClr val="C00000"/>
                </a:solidFill>
              </a:rPr>
              <a:t> 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literat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komputer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C00000"/>
                </a:solidFill>
              </a:rPr>
              <a:t>Literasi</a:t>
            </a:r>
            <a:r>
              <a:rPr lang="en-US" dirty="0" smtClean="0">
                <a:solidFill>
                  <a:srgbClr val="C00000"/>
                </a:solidFill>
              </a:rPr>
              <a:t> SI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SI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(behavioral)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SI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err="1" smtClean="0">
                <a:solidFill>
                  <a:srgbClr val="C00000"/>
                </a:solidFill>
              </a:rPr>
              <a:t>Literasi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komputer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TI,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907"/>
            <a:ext cx="8229600" cy="12007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ELEMEN PEMBENTUK SI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14400" y="1371600"/>
          <a:ext cx="7391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29000" y="3200400"/>
            <a:ext cx="1981200" cy="1828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ORGANISASI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integral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spesialisasi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smtClean="0"/>
              <a:t>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dipekerjakan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dilatih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FUNGSI BISNIS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kekhususan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,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akuntansi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PROSEDUR OPERASI STANDAR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POS  yang formal</a:t>
            </a:r>
          </a:p>
          <a:p>
            <a:r>
              <a:rPr lang="en-US" dirty="0" smtClean="0"/>
              <a:t>POS (SOP)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formal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PEKERJA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insinyur</a:t>
            </a:r>
            <a:r>
              <a:rPr lang="en-US" dirty="0" smtClean="0"/>
              <a:t>, </a:t>
            </a:r>
            <a:r>
              <a:rPr lang="en-US" dirty="0" err="1" smtClean="0"/>
              <a:t>arsitek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data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sekretaris</a:t>
            </a:r>
            <a:r>
              <a:rPr lang="en-US" dirty="0" smtClean="0"/>
              <a:t>,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klerk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memeroses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MANAJEMEN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lvl="1"/>
            <a:r>
              <a:rPr lang="en-US" dirty="0" err="1" smtClean="0"/>
              <a:t>Manajer</a:t>
            </a:r>
            <a:r>
              <a:rPr lang="en-US" dirty="0" smtClean="0"/>
              <a:t> senior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keputusan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strategis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Manajer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menengah</a:t>
            </a:r>
            <a:r>
              <a:rPr lang="en-US" dirty="0" smtClean="0">
                <a:sym typeface="Wingdings" pitchFamily="2" charset="2"/>
              </a:rPr>
              <a:t>  program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rencana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Manajer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operasional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aktifitas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harian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CONTOH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data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peminjaman</a:t>
            </a:r>
            <a:endParaRPr lang="en-US" dirty="0" smtClean="0"/>
          </a:p>
          <a:p>
            <a:r>
              <a:rPr lang="en-US" dirty="0" err="1" smtClean="0"/>
              <a:t>Potongan-potongan</a:t>
            </a:r>
            <a:r>
              <a:rPr lang="en-US" dirty="0" smtClean="0"/>
              <a:t> data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dijumlahkan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dipinjam</a:t>
            </a:r>
            <a:r>
              <a:rPr lang="en-US" dirty="0" smtClean="0"/>
              <a:t>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TEKNOLOGI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perkakas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r>
              <a:rPr lang="en-US" dirty="0" err="1" smtClean="0"/>
              <a:t>Infrastruktur</a:t>
            </a:r>
            <a:r>
              <a:rPr lang="en-US" dirty="0" smtClean="0"/>
              <a:t> TI</a:t>
            </a:r>
          </a:p>
          <a:p>
            <a:pPr lvl="1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lvl="1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lvl="1"/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(storage)</a:t>
            </a:r>
          </a:p>
          <a:p>
            <a:pPr lvl="1"/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lvl="1"/>
            <a:r>
              <a:rPr lang="en-US" dirty="0" err="1" smtClean="0"/>
              <a:t>Jaringan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PENDEKATAN-PENDEKATAN KONTEMPORER TERHADAP SI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SI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multi-</a:t>
            </a:r>
            <a:r>
              <a:rPr lang="en-US" dirty="0" err="1" smtClean="0"/>
              <a:t>disiplin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SI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lvl="1"/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(behavioral)</a:t>
            </a:r>
          </a:p>
          <a:p>
            <a:r>
              <a:rPr lang="en-US" dirty="0" err="1" smtClean="0"/>
              <a:t>Walaupun</a:t>
            </a:r>
            <a:r>
              <a:rPr lang="en-US" dirty="0" smtClean="0"/>
              <a:t> SI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SI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organisasional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membuatnya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PENDEKATAN-PENDEKATAN KONTEMPORER TERHADAP SI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7" name="Group 56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126" y="945"/>
            <a:chExt cx="5573" cy="2875"/>
          </a:xfrm>
        </p:grpSpPr>
        <p:sp>
          <p:nvSpPr>
            <p:cNvPr id="8" name="Freeform 31"/>
            <p:cNvSpPr>
              <a:spLocks/>
            </p:cNvSpPr>
            <p:nvPr/>
          </p:nvSpPr>
          <p:spPr bwMode="auto">
            <a:xfrm>
              <a:off x="796" y="1661"/>
              <a:ext cx="4650" cy="2159"/>
            </a:xfrm>
            <a:custGeom>
              <a:avLst/>
              <a:gdLst/>
              <a:ahLst/>
              <a:cxnLst>
                <a:cxn ang="0">
                  <a:pos x="4309" y="0"/>
                </a:cxn>
                <a:cxn ang="0">
                  <a:pos x="4454" y="168"/>
                </a:cxn>
                <a:cxn ang="0">
                  <a:pos x="4562" y="345"/>
                </a:cxn>
                <a:cxn ang="0">
                  <a:pos x="4600" y="433"/>
                </a:cxn>
                <a:cxn ang="0">
                  <a:pos x="4629" y="531"/>
                </a:cxn>
                <a:cxn ang="0">
                  <a:pos x="4645" y="624"/>
                </a:cxn>
                <a:cxn ang="0">
                  <a:pos x="4650" y="722"/>
                </a:cxn>
                <a:cxn ang="0">
                  <a:pos x="4650" y="791"/>
                </a:cxn>
                <a:cxn ang="0">
                  <a:pos x="4620" y="936"/>
                </a:cxn>
                <a:cxn ang="0">
                  <a:pos x="4571" y="1070"/>
                </a:cxn>
                <a:cxn ang="0">
                  <a:pos x="4500" y="1205"/>
                </a:cxn>
                <a:cxn ang="0">
                  <a:pos x="4405" y="1336"/>
                </a:cxn>
                <a:cxn ang="0">
                  <a:pos x="4288" y="1457"/>
                </a:cxn>
                <a:cxn ang="0">
                  <a:pos x="4156" y="1573"/>
                </a:cxn>
                <a:cxn ang="0">
                  <a:pos x="4002" y="1680"/>
                </a:cxn>
                <a:cxn ang="0">
                  <a:pos x="3832" y="1778"/>
                </a:cxn>
                <a:cxn ang="0">
                  <a:pos x="3649" y="1866"/>
                </a:cxn>
                <a:cxn ang="0">
                  <a:pos x="3450" y="1945"/>
                </a:cxn>
                <a:cxn ang="0">
                  <a:pos x="3238" y="2015"/>
                </a:cxn>
                <a:cxn ang="0">
                  <a:pos x="3018" y="2071"/>
                </a:cxn>
                <a:cxn ang="0">
                  <a:pos x="2782" y="2113"/>
                </a:cxn>
                <a:cxn ang="0">
                  <a:pos x="2541" y="2145"/>
                </a:cxn>
                <a:cxn ang="0">
                  <a:pos x="2292" y="2159"/>
                </a:cxn>
                <a:cxn ang="0">
                  <a:pos x="2163" y="2159"/>
                </a:cxn>
                <a:cxn ang="0">
                  <a:pos x="1823" y="2150"/>
                </a:cxn>
                <a:cxn ang="0">
                  <a:pos x="1495" y="2108"/>
                </a:cxn>
                <a:cxn ang="0">
                  <a:pos x="1183" y="2047"/>
                </a:cxn>
                <a:cxn ang="0">
                  <a:pos x="893" y="1959"/>
                </a:cxn>
                <a:cxn ang="0">
                  <a:pos x="627" y="1857"/>
                </a:cxn>
                <a:cxn ang="0">
                  <a:pos x="387" y="1731"/>
                </a:cxn>
                <a:cxn ang="0">
                  <a:pos x="175" y="1587"/>
                </a:cxn>
                <a:cxn ang="0">
                  <a:pos x="0" y="1429"/>
                </a:cxn>
              </a:cxnLst>
              <a:rect l="0" t="0" r="r" b="b"/>
              <a:pathLst>
                <a:path w="4650" h="2159">
                  <a:moveTo>
                    <a:pt x="4309" y="0"/>
                  </a:moveTo>
                  <a:lnTo>
                    <a:pt x="4309" y="0"/>
                  </a:lnTo>
                  <a:lnTo>
                    <a:pt x="4388" y="79"/>
                  </a:lnTo>
                  <a:lnTo>
                    <a:pt x="4454" y="168"/>
                  </a:lnTo>
                  <a:lnTo>
                    <a:pt x="4513" y="252"/>
                  </a:lnTo>
                  <a:lnTo>
                    <a:pt x="4562" y="345"/>
                  </a:lnTo>
                  <a:lnTo>
                    <a:pt x="4583" y="387"/>
                  </a:lnTo>
                  <a:lnTo>
                    <a:pt x="4600" y="433"/>
                  </a:lnTo>
                  <a:lnTo>
                    <a:pt x="4616" y="480"/>
                  </a:lnTo>
                  <a:lnTo>
                    <a:pt x="4629" y="531"/>
                  </a:lnTo>
                  <a:lnTo>
                    <a:pt x="4637" y="577"/>
                  </a:lnTo>
                  <a:lnTo>
                    <a:pt x="4645" y="624"/>
                  </a:lnTo>
                  <a:lnTo>
                    <a:pt x="4650" y="675"/>
                  </a:lnTo>
                  <a:lnTo>
                    <a:pt x="4650" y="722"/>
                  </a:lnTo>
                  <a:lnTo>
                    <a:pt x="4650" y="722"/>
                  </a:lnTo>
                  <a:lnTo>
                    <a:pt x="4650" y="791"/>
                  </a:lnTo>
                  <a:lnTo>
                    <a:pt x="4637" y="866"/>
                  </a:lnTo>
                  <a:lnTo>
                    <a:pt x="4620" y="936"/>
                  </a:lnTo>
                  <a:lnTo>
                    <a:pt x="4600" y="1005"/>
                  </a:lnTo>
                  <a:lnTo>
                    <a:pt x="4571" y="1070"/>
                  </a:lnTo>
                  <a:lnTo>
                    <a:pt x="4537" y="1140"/>
                  </a:lnTo>
                  <a:lnTo>
                    <a:pt x="4500" y="1205"/>
                  </a:lnTo>
                  <a:lnTo>
                    <a:pt x="4454" y="1270"/>
                  </a:lnTo>
                  <a:lnTo>
                    <a:pt x="4405" y="1336"/>
                  </a:lnTo>
                  <a:lnTo>
                    <a:pt x="4351" y="1396"/>
                  </a:lnTo>
                  <a:lnTo>
                    <a:pt x="4288" y="1457"/>
                  </a:lnTo>
                  <a:lnTo>
                    <a:pt x="4226" y="1512"/>
                  </a:lnTo>
                  <a:lnTo>
                    <a:pt x="4156" y="1573"/>
                  </a:lnTo>
                  <a:lnTo>
                    <a:pt x="4081" y="1624"/>
                  </a:lnTo>
                  <a:lnTo>
                    <a:pt x="4002" y="1680"/>
                  </a:lnTo>
                  <a:lnTo>
                    <a:pt x="3919" y="1731"/>
                  </a:lnTo>
                  <a:lnTo>
                    <a:pt x="3832" y="1778"/>
                  </a:lnTo>
                  <a:lnTo>
                    <a:pt x="3745" y="1824"/>
                  </a:lnTo>
                  <a:lnTo>
                    <a:pt x="3649" y="1866"/>
                  </a:lnTo>
                  <a:lnTo>
                    <a:pt x="3554" y="1908"/>
                  </a:lnTo>
                  <a:lnTo>
                    <a:pt x="3450" y="1945"/>
                  </a:lnTo>
                  <a:lnTo>
                    <a:pt x="3346" y="1982"/>
                  </a:lnTo>
                  <a:lnTo>
                    <a:pt x="3238" y="2015"/>
                  </a:lnTo>
                  <a:lnTo>
                    <a:pt x="3130" y="2043"/>
                  </a:lnTo>
                  <a:lnTo>
                    <a:pt x="3018" y="2071"/>
                  </a:lnTo>
                  <a:lnTo>
                    <a:pt x="2902" y="2094"/>
                  </a:lnTo>
                  <a:lnTo>
                    <a:pt x="2782" y="2113"/>
                  </a:lnTo>
                  <a:lnTo>
                    <a:pt x="2661" y="2131"/>
                  </a:lnTo>
                  <a:lnTo>
                    <a:pt x="2541" y="2145"/>
                  </a:lnTo>
                  <a:lnTo>
                    <a:pt x="2416" y="2154"/>
                  </a:lnTo>
                  <a:lnTo>
                    <a:pt x="2292" y="2159"/>
                  </a:lnTo>
                  <a:lnTo>
                    <a:pt x="2163" y="2159"/>
                  </a:lnTo>
                  <a:lnTo>
                    <a:pt x="2163" y="2159"/>
                  </a:lnTo>
                  <a:lnTo>
                    <a:pt x="1989" y="2159"/>
                  </a:lnTo>
                  <a:lnTo>
                    <a:pt x="1823" y="2150"/>
                  </a:lnTo>
                  <a:lnTo>
                    <a:pt x="1657" y="2131"/>
                  </a:lnTo>
                  <a:lnTo>
                    <a:pt x="1495" y="2108"/>
                  </a:lnTo>
                  <a:lnTo>
                    <a:pt x="1337" y="2080"/>
                  </a:lnTo>
                  <a:lnTo>
                    <a:pt x="1183" y="2047"/>
                  </a:lnTo>
                  <a:lnTo>
                    <a:pt x="1034" y="2006"/>
                  </a:lnTo>
                  <a:lnTo>
                    <a:pt x="893" y="1959"/>
                  </a:lnTo>
                  <a:lnTo>
                    <a:pt x="756" y="1908"/>
                  </a:lnTo>
                  <a:lnTo>
                    <a:pt x="627" y="1857"/>
                  </a:lnTo>
                  <a:lnTo>
                    <a:pt x="503" y="1796"/>
                  </a:lnTo>
                  <a:lnTo>
                    <a:pt x="387" y="1731"/>
                  </a:lnTo>
                  <a:lnTo>
                    <a:pt x="279" y="1661"/>
                  </a:lnTo>
                  <a:lnTo>
                    <a:pt x="175" y="1587"/>
                  </a:lnTo>
                  <a:lnTo>
                    <a:pt x="84" y="1512"/>
                  </a:lnTo>
                  <a:lnTo>
                    <a:pt x="0" y="1429"/>
                  </a:lnTo>
                  <a:lnTo>
                    <a:pt x="4309" y="0"/>
                  </a:lnTo>
                  <a:close/>
                </a:path>
              </a:pathLst>
            </a:custGeom>
            <a:solidFill>
              <a:srgbClr val="D0DE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2"/>
            <p:cNvSpPr>
              <a:spLocks/>
            </p:cNvSpPr>
            <p:nvPr/>
          </p:nvSpPr>
          <p:spPr bwMode="auto">
            <a:xfrm>
              <a:off x="796" y="1661"/>
              <a:ext cx="4650" cy="2159"/>
            </a:xfrm>
            <a:custGeom>
              <a:avLst/>
              <a:gdLst/>
              <a:ahLst/>
              <a:cxnLst>
                <a:cxn ang="0">
                  <a:pos x="4309" y="0"/>
                </a:cxn>
                <a:cxn ang="0">
                  <a:pos x="4454" y="168"/>
                </a:cxn>
                <a:cxn ang="0">
                  <a:pos x="4562" y="345"/>
                </a:cxn>
                <a:cxn ang="0">
                  <a:pos x="4600" y="433"/>
                </a:cxn>
                <a:cxn ang="0">
                  <a:pos x="4629" y="531"/>
                </a:cxn>
                <a:cxn ang="0">
                  <a:pos x="4645" y="624"/>
                </a:cxn>
                <a:cxn ang="0">
                  <a:pos x="4650" y="722"/>
                </a:cxn>
                <a:cxn ang="0">
                  <a:pos x="4650" y="791"/>
                </a:cxn>
                <a:cxn ang="0">
                  <a:pos x="4620" y="936"/>
                </a:cxn>
                <a:cxn ang="0">
                  <a:pos x="4571" y="1070"/>
                </a:cxn>
                <a:cxn ang="0">
                  <a:pos x="4500" y="1205"/>
                </a:cxn>
                <a:cxn ang="0">
                  <a:pos x="4405" y="1336"/>
                </a:cxn>
                <a:cxn ang="0">
                  <a:pos x="4288" y="1457"/>
                </a:cxn>
                <a:cxn ang="0">
                  <a:pos x="4156" y="1573"/>
                </a:cxn>
                <a:cxn ang="0">
                  <a:pos x="4002" y="1680"/>
                </a:cxn>
                <a:cxn ang="0">
                  <a:pos x="3832" y="1778"/>
                </a:cxn>
                <a:cxn ang="0">
                  <a:pos x="3649" y="1866"/>
                </a:cxn>
                <a:cxn ang="0">
                  <a:pos x="3450" y="1945"/>
                </a:cxn>
                <a:cxn ang="0">
                  <a:pos x="3238" y="2015"/>
                </a:cxn>
                <a:cxn ang="0">
                  <a:pos x="3018" y="2071"/>
                </a:cxn>
                <a:cxn ang="0">
                  <a:pos x="2782" y="2113"/>
                </a:cxn>
                <a:cxn ang="0">
                  <a:pos x="2541" y="2145"/>
                </a:cxn>
                <a:cxn ang="0">
                  <a:pos x="2292" y="2159"/>
                </a:cxn>
                <a:cxn ang="0">
                  <a:pos x="2163" y="2159"/>
                </a:cxn>
                <a:cxn ang="0">
                  <a:pos x="1823" y="2150"/>
                </a:cxn>
                <a:cxn ang="0">
                  <a:pos x="1495" y="2108"/>
                </a:cxn>
                <a:cxn ang="0">
                  <a:pos x="1183" y="2047"/>
                </a:cxn>
                <a:cxn ang="0">
                  <a:pos x="893" y="1959"/>
                </a:cxn>
                <a:cxn ang="0">
                  <a:pos x="627" y="1857"/>
                </a:cxn>
                <a:cxn ang="0">
                  <a:pos x="387" y="1731"/>
                </a:cxn>
                <a:cxn ang="0">
                  <a:pos x="175" y="1587"/>
                </a:cxn>
                <a:cxn ang="0">
                  <a:pos x="0" y="1429"/>
                </a:cxn>
              </a:cxnLst>
              <a:rect l="0" t="0" r="r" b="b"/>
              <a:pathLst>
                <a:path w="4650" h="2159">
                  <a:moveTo>
                    <a:pt x="4309" y="0"/>
                  </a:moveTo>
                  <a:lnTo>
                    <a:pt x="4309" y="0"/>
                  </a:lnTo>
                  <a:lnTo>
                    <a:pt x="4388" y="79"/>
                  </a:lnTo>
                  <a:lnTo>
                    <a:pt x="4454" y="168"/>
                  </a:lnTo>
                  <a:lnTo>
                    <a:pt x="4513" y="252"/>
                  </a:lnTo>
                  <a:lnTo>
                    <a:pt x="4562" y="345"/>
                  </a:lnTo>
                  <a:lnTo>
                    <a:pt x="4583" y="387"/>
                  </a:lnTo>
                  <a:lnTo>
                    <a:pt x="4600" y="433"/>
                  </a:lnTo>
                  <a:lnTo>
                    <a:pt x="4616" y="480"/>
                  </a:lnTo>
                  <a:lnTo>
                    <a:pt x="4629" y="531"/>
                  </a:lnTo>
                  <a:lnTo>
                    <a:pt x="4637" y="577"/>
                  </a:lnTo>
                  <a:lnTo>
                    <a:pt x="4645" y="624"/>
                  </a:lnTo>
                  <a:lnTo>
                    <a:pt x="4650" y="675"/>
                  </a:lnTo>
                  <a:lnTo>
                    <a:pt x="4650" y="722"/>
                  </a:lnTo>
                  <a:lnTo>
                    <a:pt x="4650" y="722"/>
                  </a:lnTo>
                  <a:lnTo>
                    <a:pt x="4650" y="791"/>
                  </a:lnTo>
                  <a:lnTo>
                    <a:pt x="4637" y="866"/>
                  </a:lnTo>
                  <a:lnTo>
                    <a:pt x="4620" y="936"/>
                  </a:lnTo>
                  <a:lnTo>
                    <a:pt x="4600" y="1005"/>
                  </a:lnTo>
                  <a:lnTo>
                    <a:pt x="4571" y="1070"/>
                  </a:lnTo>
                  <a:lnTo>
                    <a:pt x="4537" y="1140"/>
                  </a:lnTo>
                  <a:lnTo>
                    <a:pt x="4500" y="1205"/>
                  </a:lnTo>
                  <a:lnTo>
                    <a:pt x="4454" y="1270"/>
                  </a:lnTo>
                  <a:lnTo>
                    <a:pt x="4405" y="1336"/>
                  </a:lnTo>
                  <a:lnTo>
                    <a:pt x="4351" y="1396"/>
                  </a:lnTo>
                  <a:lnTo>
                    <a:pt x="4288" y="1457"/>
                  </a:lnTo>
                  <a:lnTo>
                    <a:pt x="4226" y="1512"/>
                  </a:lnTo>
                  <a:lnTo>
                    <a:pt x="4156" y="1573"/>
                  </a:lnTo>
                  <a:lnTo>
                    <a:pt x="4081" y="1624"/>
                  </a:lnTo>
                  <a:lnTo>
                    <a:pt x="4002" y="1680"/>
                  </a:lnTo>
                  <a:lnTo>
                    <a:pt x="3919" y="1731"/>
                  </a:lnTo>
                  <a:lnTo>
                    <a:pt x="3832" y="1778"/>
                  </a:lnTo>
                  <a:lnTo>
                    <a:pt x="3745" y="1824"/>
                  </a:lnTo>
                  <a:lnTo>
                    <a:pt x="3649" y="1866"/>
                  </a:lnTo>
                  <a:lnTo>
                    <a:pt x="3554" y="1908"/>
                  </a:lnTo>
                  <a:lnTo>
                    <a:pt x="3450" y="1945"/>
                  </a:lnTo>
                  <a:lnTo>
                    <a:pt x="3346" y="1982"/>
                  </a:lnTo>
                  <a:lnTo>
                    <a:pt x="3238" y="2015"/>
                  </a:lnTo>
                  <a:lnTo>
                    <a:pt x="3130" y="2043"/>
                  </a:lnTo>
                  <a:lnTo>
                    <a:pt x="3018" y="2071"/>
                  </a:lnTo>
                  <a:lnTo>
                    <a:pt x="2902" y="2094"/>
                  </a:lnTo>
                  <a:lnTo>
                    <a:pt x="2782" y="2113"/>
                  </a:lnTo>
                  <a:lnTo>
                    <a:pt x="2661" y="2131"/>
                  </a:lnTo>
                  <a:lnTo>
                    <a:pt x="2541" y="2145"/>
                  </a:lnTo>
                  <a:lnTo>
                    <a:pt x="2416" y="2154"/>
                  </a:lnTo>
                  <a:lnTo>
                    <a:pt x="2292" y="2159"/>
                  </a:lnTo>
                  <a:lnTo>
                    <a:pt x="2163" y="2159"/>
                  </a:lnTo>
                  <a:lnTo>
                    <a:pt x="2163" y="2159"/>
                  </a:lnTo>
                  <a:lnTo>
                    <a:pt x="1989" y="2159"/>
                  </a:lnTo>
                  <a:lnTo>
                    <a:pt x="1823" y="2150"/>
                  </a:lnTo>
                  <a:lnTo>
                    <a:pt x="1657" y="2131"/>
                  </a:lnTo>
                  <a:lnTo>
                    <a:pt x="1495" y="2108"/>
                  </a:lnTo>
                  <a:lnTo>
                    <a:pt x="1337" y="2080"/>
                  </a:lnTo>
                  <a:lnTo>
                    <a:pt x="1183" y="2047"/>
                  </a:lnTo>
                  <a:lnTo>
                    <a:pt x="1034" y="2006"/>
                  </a:lnTo>
                  <a:lnTo>
                    <a:pt x="893" y="1959"/>
                  </a:lnTo>
                  <a:lnTo>
                    <a:pt x="756" y="1908"/>
                  </a:lnTo>
                  <a:lnTo>
                    <a:pt x="627" y="1857"/>
                  </a:lnTo>
                  <a:lnTo>
                    <a:pt x="503" y="1796"/>
                  </a:lnTo>
                  <a:lnTo>
                    <a:pt x="387" y="1731"/>
                  </a:lnTo>
                  <a:lnTo>
                    <a:pt x="279" y="1661"/>
                  </a:lnTo>
                  <a:lnTo>
                    <a:pt x="175" y="1587"/>
                  </a:lnTo>
                  <a:lnTo>
                    <a:pt x="84" y="1512"/>
                  </a:lnTo>
                  <a:lnTo>
                    <a:pt x="0" y="142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3"/>
            <p:cNvSpPr>
              <a:spLocks/>
            </p:cNvSpPr>
            <p:nvPr/>
          </p:nvSpPr>
          <p:spPr bwMode="auto">
            <a:xfrm>
              <a:off x="473" y="945"/>
              <a:ext cx="4632" cy="2145"/>
            </a:xfrm>
            <a:custGeom>
              <a:avLst/>
              <a:gdLst/>
              <a:ahLst/>
              <a:cxnLst>
                <a:cxn ang="0">
                  <a:pos x="4632" y="716"/>
                </a:cxn>
                <a:cxn ang="0">
                  <a:pos x="4454" y="563"/>
                </a:cxn>
                <a:cxn ang="0">
                  <a:pos x="4242" y="423"/>
                </a:cxn>
                <a:cxn ang="0">
                  <a:pos x="4005" y="302"/>
                </a:cxn>
                <a:cxn ang="0">
                  <a:pos x="3740" y="200"/>
                </a:cxn>
                <a:cxn ang="0">
                  <a:pos x="3453" y="116"/>
                </a:cxn>
                <a:cxn ang="0">
                  <a:pos x="3146" y="51"/>
                </a:cxn>
                <a:cxn ang="0">
                  <a:pos x="2822" y="14"/>
                </a:cxn>
                <a:cxn ang="0">
                  <a:pos x="2486" y="0"/>
                </a:cxn>
                <a:cxn ang="0">
                  <a:pos x="2357" y="0"/>
                </a:cxn>
                <a:cxn ang="0">
                  <a:pos x="2108" y="14"/>
                </a:cxn>
                <a:cxn ang="0">
                  <a:pos x="1868" y="42"/>
                </a:cxn>
                <a:cxn ang="0">
                  <a:pos x="1635" y="84"/>
                </a:cxn>
                <a:cxn ang="0">
                  <a:pos x="1411" y="140"/>
                </a:cxn>
                <a:cxn ang="0">
                  <a:pos x="1199" y="205"/>
                </a:cxn>
                <a:cxn ang="0">
                  <a:pos x="1000" y="279"/>
                </a:cxn>
                <a:cxn ang="0">
                  <a:pos x="817" y="367"/>
                </a:cxn>
                <a:cxn ang="0">
                  <a:pos x="647" y="465"/>
                </a:cxn>
                <a:cxn ang="0">
                  <a:pos x="498" y="572"/>
                </a:cxn>
                <a:cxn ang="0">
                  <a:pos x="361" y="684"/>
                </a:cxn>
                <a:cxn ang="0">
                  <a:pos x="249" y="805"/>
                </a:cxn>
                <a:cxn ang="0">
                  <a:pos x="153" y="935"/>
                </a:cxn>
                <a:cxn ang="0">
                  <a:pos x="79" y="1070"/>
                </a:cxn>
                <a:cxn ang="0">
                  <a:pos x="29" y="1210"/>
                </a:cxn>
                <a:cxn ang="0">
                  <a:pos x="4" y="1358"/>
                </a:cxn>
                <a:cxn ang="0">
                  <a:pos x="0" y="1433"/>
                </a:cxn>
                <a:cxn ang="0">
                  <a:pos x="8" y="1531"/>
                </a:cxn>
                <a:cxn ang="0">
                  <a:pos x="25" y="1624"/>
                </a:cxn>
                <a:cxn ang="0">
                  <a:pos x="50" y="1717"/>
                </a:cxn>
                <a:cxn ang="0">
                  <a:pos x="133" y="1898"/>
                </a:cxn>
                <a:cxn ang="0">
                  <a:pos x="249" y="2066"/>
                </a:cxn>
                <a:cxn ang="0">
                  <a:pos x="4632" y="716"/>
                </a:cxn>
              </a:cxnLst>
              <a:rect l="0" t="0" r="r" b="b"/>
              <a:pathLst>
                <a:path w="4632" h="2145">
                  <a:moveTo>
                    <a:pt x="4632" y="716"/>
                  </a:moveTo>
                  <a:lnTo>
                    <a:pt x="4632" y="716"/>
                  </a:lnTo>
                  <a:lnTo>
                    <a:pt x="4549" y="637"/>
                  </a:lnTo>
                  <a:lnTo>
                    <a:pt x="4454" y="563"/>
                  </a:lnTo>
                  <a:lnTo>
                    <a:pt x="4354" y="493"/>
                  </a:lnTo>
                  <a:lnTo>
                    <a:pt x="4242" y="423"/>
                  </a:lnTo>
                  <a:lnTo>
                    <a:pt x="4126" y="363"/>
                  </a:lnTo>
                  <a:lnTo>
                    <a:pt x="4005" y="302"/>
                  </a:lnTo>
                  <a:lnTo>
                    <a:pt x="3877" y="247"/>
                  </a:lnTo>
                  <a:lnTo>
                    <a:pt x="3740" y="200"/>
                  </a:lnTo>
                  <a:lnTo>
                    <a:pt x="3599" y="153"/>
                  </a:lnTo>
                  <a:lnTo>
                    <a:pt x="3453" y="116"/>
                  </a:lnTo>
                  <a:lnTo>
                    <a:pt x="3300" y="79"/>
                  </a:lnTo>
                  <a:lnTo>
                    <a:pt x="3146" y="51"/>
                  </a:lnTo>
                  <a:lnTo>
                    <a:pt x="2988" y="28"/>
                  </a:lnTo>
                  <a:lnTo>
                    <a:pt x="2822" y="14"/>
                  </a:lnTo>
                  <a:lnTo>
                    <a:pt x="2656" y="5"/>
                  </a:lnTo>
                  <a:lnTo>
                    <a:pt x="2486" y="0"/>
                  </a:lnTo>
                  <a:lnTo>
                    <a:pt x="2486" y="0"/>
                  </a:lnTo>
                  <a:lnTo>
                    <a:pt x="2357" y="0"/>
                  </a:lnTo>
                  <a:lnTo>
                    <a:pt x="2233" y="5"/>
                  </a:lnTo>
                  <a:lnTo>
                    <a:pt x="2108" y="14"/>
                  </a:lnTo>
                  <a:lnTo>
                    <a:pt x="1988" y="28"/>
                  </a:lnTo>
                  <a:lnTo>
                    <a:pt x="1868" y="42"/>
                  </a:lnTo>
                  <a:lnTo>
                    <a:pt x="1747" y="65"/>
                  </a:lnTo>
                  <a:lnTo>
                    <a:pt x="1635" y="84"/>
                  </a:lnTo>
                  <a:lnTo>
                    <a:pt x="1519" y="112"/>
                  </a:lnTo>
                  <a:lnTo>
                    <a:pt x="1411" y="140"/>
                  </a:lnTo>
                  <a:lnTo>
                    <a:pt x="1303" y="172"/>
                  </a:lnTo>
                  <a:lnTo>
                    <a:pt x="1199" y="205"/>
                  </a:lnTo>
                  <a:lnTo>
                    <a:pt x="1100" y="242"/>
                  </a:lnTo>
                  <a:lnTo>
                    <a:pt x="1000" y="279"/>
                  </a:lnTo>
                  <a:lnTo>
                    <a:pt x="909" y="326"/>
                  </a:lnTo>
                  <a:lnTo>
                    <a:pt x="817" y="367"/>
                  </a:lnTo>
                  <a:lnTo>
                    <a:pt x="730" y="414"/>
                  </a:lnTo>
                  <a:lnTo>
                    <a:pt x="647" y="465"/>
                  </a:lnTo>
                  <a:lnTo>
                    <a:pt x="568" y="516"/>
                  </a:lnTo>
                  <a:lnTo>
                    <a:pt x="498" y="572"/>
                  </a:lnTo>
                  <a:lnTo>
                    <a:pt x="427" y="628"/>
                  </a:lnTo>
                  <a:lnTo>
                    <a:pt x="361" y="684"/>
                  </a:lnTo>
                  <a:lnTo>
                    <a:pt x="303" y="744"/>
                  </a:lnTo>
                  <a:lnTo>
                    <a:pt x="249" y="805"/>
                  </a:lnTo>
                  <a:lnTo>
                    <a:pt x="199" y="870"/>
                  </a:lnTo>
                  <a:lnTo>
                    <a:pt x="153" y="935"/>
                  </a:lnTo>
                  <a:lnTo>
                    <a:pt x="112" y="1000"/>
                  </a:lnTo>
                  <a:lnTo>
                    <a:pt x="79" y="1070"/>
                  </a:lnTo>
                  <a:lnTo>
                    <a:pt x="54" y="1140"/>
                  </a:lnTo>
                  <a:lnTo>
                    <a:pt x="29" y="1210"/>
                  </a:lnTo>
                  <a:lnTo>
                    <a:pt x="16" y="1284"/>
                  </a:lnTo>
                  <a:lnTo>
                    <a:pt x="4" y="1358"/>
                  </a:lnTo>
                  <a:lnTo>
                    <a:pt x="0" y="1433"/>
                  </a:lnTo>
                  <a:lnTo>
                    <a:pt x="0" y="1433"/>
                  </a:lnTo>
                  <a:lnTo>
                    <a:pt x="4" y="1479"/>
                  </a:lnTo>
                  <a:lnTo>
                    <a:pt x="8" y="1531"/>
                  </a:lnTo>
                  <a:lnTo>
                    <a:pt x="12" y="1577"/>
                  </a:lnTo>
                  <a:lnTo>
                    <a:pt x="25" y="1624"/>
                  </a:lnTo>
                  <a:lnTo>
                    <a:pt x="33" y="1670"/>
                  </a:lnTo>
                  <a:lnTo>
                    <a:pt x="50" y="1717"/>
                  </a:lnTo>
                  <a:lnTo>
                    <a:pt x="87" y="1810"/>
                  </a:lnTo>
                  <a:lnTo>
                    <a:pt x="133" y="1898"/>
                  </a:lnTo>
                  <a:lnTo>
                    <a:pt x="187" y="1982"/>
                  </a:lnTo>
                  <a:lnTo>
                    <a:pt x="249" y="2066"/>
                  </a:lnTo>
                  <a:lnTo>
                    <a:pt x="323" y="2145"/>
                  </a:lnTo>
                  <a:lnTo>
                    <a:pt x="4632" y="716"/>
                  </a:lnTo>
                  <a:close/>
                </a:path>
              </a:pathLst>
            </a:custGeom>
            <a:solidFill>
              <a:srgbClr val="E6E6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4"/>
            <p:cNvSpPr>
              <a:spLocks/>
            </p:cNvSpPr>
            <p:nvPr/>
          </p:nvSpPr>
          <p:spPr bwMode="auto">
            <a:xfrm>
              <a:off x="473" y="945"/>
              <a:ext cx="4632" cy="2145"/>
            </a:xfrm>
            <a:custGeom>
              <a:avLst/>
              <a:gdLst/>
              <a:ahLst/>
              <a:cxnLst>
                <a:cxn ang="0">
                  <a:pos x="4632" y="716"/>
                </a:cxn>
                <a:cxn ang="0">
                  <a:pos x="4632" y="716"/>
                </a:cxn>
                <a:cxn ang="0">
                  <a:pos x="4549" y="637"/>
                </a:cxn>
                <a:cxn ang="0">
                  <a:pos x="4454" y="563"/>
                </a:cxn>
                <a:cxn ang="0">
                  <a:pos x="4354" y="493"/>
                </a:cxn>
                <a:cxn ang="0">
                  <a:pos x="4242" y="423"/>
                </a:cxn>
                <a:cxn ang="0">
                  <a:pos x="4126" y="363"/>
                </a:cxn>
                <a:cxn ang="0">
                  <a:pos x="4005" y="302"/>
                </a:cxn>
                <a:cxn ang="0">
                  <a:pos x="3877" y="247"/>
                </a:cxn>
                <a:cxn ang="0">
                  <a:pos x="3740" y="200"/>
                </a:cxn>
                <a:cxn ang="0">
                  <a:pos x="3599" y="153"/>
                </a:cxn>
                <a:cxn ang="0">
                  <a:pos x="3453" y="116"/>
                </a:cxn>
                <a:cxn ang="0">
                  <a:pos x="3300" y="79"/>
                </a:cxn>
                <a:cxn ang="0">
                  <a:pos x="3146" y="51"/>
                </a:cxn>
                <a:cxn ang="0">
                  <a:pos x="2988" y="28"/>
                </a:cxn>
                <a:cxn ang="0">
                  <a:pos x="2822" y="14"/>
                </a:cxn>
                <a:cxn ang="0">
                  <a:pos x="2656" y="5"/>
                </a:cxn>
                <a:cxn ang="0">
                  <a:pos x="2486" y="0"/>
                </a:cxn>
                <a:cxn ang="0">
                  <a:pos x="2486" y="0"/>
                </a:cxn>
                <a:cxn ang="0">
                  <a:pos x="2357" y="0"/>
                </a:cxn>
                <a:cxn ang="0">
                  <a:pos x="2233" y="5"/>
                </a:cxn>
                <a:cxn ang="0">
                  <a:pos x="2108" y="14"/>
                </a:cxn>
                <a:cxn ang="0">
                  <a:pos x="1988" y="28"/>
                </a:cxn>
                <a:cxn ang="0">
                  <a:pos x="1868" y="42"/>
                </a:cxn>
                <a:cxn ang="0">
                  <a:pos x="1747" y="65"/>
                </a:cxn>
                <a:cxn ang="0">
                  <a:pos x="1635" y="84"/>
                </a:cxn>
                <a:cxn ang="0">
                  <a:pos x="1519" y="112"/>
                </a:cxn>
                <a:cxn ang="0">
                  <a:pos x="1411" y="140"/>
                </a:cxn>
                <a:cxn ang="0">
                  <a:pos x="1303" y="172"/>
                </a:cxn>
                <a:cxn ang="0">
                  <a:pos x="1199" y="205"/>
                </a:cxn>
                <a:cxn ang="0">
                  <a:pos x="1100" y="242"/>
                </a:cxn>
                <a:cxn ang="0">
                  <a:pos x="1000" y="279"/>
                </a:cxn>
                <a:cxn ang="0">
                  <a:pos x="909" y="326"/>
                </a:cxn>
                <a:cxn ang="0">
                  <a:pos x="817" y="367"/>
                </a:cxn>
                <a:cxn ang="0">
                  <a:pos x="730" y="414"/>
                </a:cxn>
                <a:cxn ang="0">
                  <a:pos x="647" y="465"/>
                </a:cxn>
                <a:cxn ang="0">
                  <a:pos x="568" y="516"/>
                </a:cxn>
                <a:cxn ang="0">
                  <a:pos x="498" y="572"/>
                </a:cxn>
                <a:cxn ang="0">
                  <a:pos x="427" y="628"/>
                </a:cxn>
                <a:cxn ang="0">
                  <a:pos x="361" y="684"/>
                </a:cxn>
                <a:cxn ang="0">
                  <a:pos x="303" y="744"/>
                </a:cxn>
                <a:cxn ang="0">
                  <a:pos x="249" y="805"/>
                </a:cxn>
                <a:cxn ang="0">
                  <a:pos x="199" y="870"/>
                </a:cxn>
                <a:cxn ang="0">
                  <a:pos x="153" y="935"/>
                </a:cxn>
                <a:cxn ang="0">
                  <a:pos x="112" y="1000"/>
                </a:cxn>
                <a:cxn ang="0">
                  <a:pos x="79" y="1070"/>
                </a:cxn>
                <a:cxn ang="0">
                  <a:pos x="54" y="1140"/>
                </a:cxn>
                <a:cxn ang="0">
                  <a:pos x="29" y="1210"/>
                </a:cxn>
                <a:cxn ang="0">
                  <a:pos x="16" y="1284"/>
                </a:cxn>
                <a:cxn ang="0">
                  <a:pos x="4" y="1358"/>
                </a:cxn>
                <a:cxn ang="0">
                  <a:pos x="0" y="1433"/>
                </a:cxn>
                <a:cxn ang="0">
                  <a:pos x="0" y="1433"/>
                </a:cxn>
                <a:cxn ang="0">
                  <a:pos x="4" y="1479"/>
                </a:cxn>
                <a:cxn ang="0">
                  <a:pos x="8" y="1531"/>
                </a:cxn>
                <a:cxn ang="0">
                  <a:pos x="12" y="1577"/>
                </a:cxn>
                <a:cxn ang="0">
                  <a:pos x="25" y="1624"/>
                </a:cxn>
                <a:cxn ang="0">
                  <a:pos x="33" y="1670"/>
                </a:cxn>
                <a:cxn ang="0">
                  <a:pos x="50" y="1717"/>
                </a:cxn>
                <a:cxn ang="0">
                  <a:pos x="87" y="1810"/>
                </a:cxn>
                <a:cxn ang="0">
                  <a:pos x="133" y="1898"/>
                </a:cxn>
                <a:cxn ang="0">
                  <a:pos x="187" y="1982"/>
                </a:cxn>
                <a:cxn ang="0">
                  <a:pos x="249" y="2066"/>
                </a:cxn>
                <a:cxn ang="0">
                  <a:pos x="323" y="2145"/>
                </a:cxn>
              </a:cxnLst>
              <a:rect l="0" t="0" r="r" b="b"/>
              <a:pathLst>
                <a:path w="4632" h="2145">
                  <a:moveTo>
                    <a:pt x="4632" y="716"/>
                  </a:moveTo>
                  <a:lnTo>
                    <a:pt x="4632" y="716"/>
                  </a:lnTo>
                  <a:lnTo>
                    <a:pt x="4549" y="637"/>
                  </a:lnTo>
                  <a:lnTo>
                    <a:pt x="4454" y="563"/>
                  </a:lnTo>
                  <a:lnTo>
                    <a:pt x="4354" y="493"/>
                  </a:lnTo>
                  <a:lnTo>
                    <a:pt x="4242" y="423"/>
                  </a:lnTo>
                  <a:lnTo>
                    <a:pt x="4126" y="363"/>
                  </a:lnTo>
                  <a:lnTo>
                    <a:pt x="4005" y="302"/>
                  </a:lnTo>
                  <a:lnTo>
                    <a:pt x="3877" y="247"/>
                  </a:lnTo>
                  <a:lnTo>
                    <a:pt x="3740" y="200"/>
                  </a:lnTo>
                  <a:lnTo>
                    <a:pt x="3599" y="153"/>
                  </a:lnTo>
                  <a:lnTo>
                    <a:pt x="3453" y="116"/>
                  </a:lnTo>
                  <a:lnTo>
                    <a:pt x="3300" y="79"/>
                  </a:lnTo>
                  <a:lnTo>
                    <a:pt x="3146" y="51"/>
                  </a:lnTo>
                  <a:lnTo>
                    <a:pt x="2988" y="28"/>
                  </a:lnTo>
                  <a:lnTo>
                    <a:pt x="2822" y="14"/>
                  </a:lnTo>
                  <a:lnTo>
                    <a:pt x="2656" y="5"/>
                  </a:lnTo>
                  <a:lnTo>
                    <a:pt x="2486" y="0"/>
                  </a:lnTo>
                  <a:lnTo>
                    <a:pt x="2486" y="0"/>
                  </a:lnTo>
                  <a:lnTo>
                    <a:pt x="2357" y="0"/>
                  </a:lnTo>
                  <a:lnTo>
                    <a:pt x="2233" y="5"/>
                  </a:lnTo>
                  <a:lnTo>
                    <a:pt x="2108" y="14"/>
                  </a:lnTo>
                  <a:lnTo>
                    <a:pt x="1988" y="28"/>
                  </a:lnTo>
                  <a:lnTo>
                    <a:pt x="1868" y="42"/>
                  </a:lnTo>
                  <a:lnTo>
                    <a:pt x="1747" y="65"/>
                  </a:lnTo>
                  <a:lnTo>
                    <a:pt x="1635" y="84"/>
                  </a:lnTo>
                  <a:lnTo>
                    <a:pt x="1519" y="112"/>
                  </a:lnTo>
                  <a:lnTo>
                    <a:pt x="1411" y="140"/>
                  </a:lnTo>
                  <a:lnTo>
                    <a:pt x="1303" y="172"/>
                  </a:lnTo>
                  <a:lnTo>
                    <a:pt x="1199" y="205"/>
                  </a:lnTo>
                  <a:lnTo>
                    <a:pt x="1100" y="242"/>
                  </a:lnTo>
                  <a:lnTo>
                    <a:pt x="1000" y="279"/>
                  </a:lnTo>
                  <a:lnTo>
                    <a:pt x="909" y="326"/>
                  </a:lnTo>
                  <a:lnTo>
                    <a:pt x="817" y="367"/>
                  </a:lnTo>
                  <a:lnTo>
                    <a:pt x="730" y="414"/>
                  </a:lnTo>
                  <a:lnTo>
                    <a:pt x="647" y="465"/>
                  </a:lnTo>
                  <a:lnTo>
                    <a:pt x="568" y="516"/>
                  </a:lnTo>
                  <a:lnTo>
                    <a:pt x="498" y="572"/>
                  </a:lnTo>
                  <a:lnTo>
                    <a:pt x="427" y="628"/>
                  </a:lnTo>
                  <a:lnTo>
                    <a:pt x="361" y="684"/>
                  </a:lnTo>
                  <a:lnTo>
                    <a:pt x="303" y="744"/>
                  </a:lnTo>
                  <a:lnTo>
                    <a:pt x="249" y="805"/>
                  </a:lnTo>
                  <a:lnTo>
                    <a:pt x="199" y="870"/>
                  </a:lnTo>
                  <a:lnTo>
                    <a:pt x="153" y="935"/>
                  </a:lnTo>
                  <a:lnTo>
                    <a:pt x="112" y="1000"/>
                  </a:lnTo>
                  <a:lnTo>
                    <a:pt x="79" y="1070"/>
                  </a:lnTo>
                  <a:lnTo>
                    <a:pt x="54" y="1140"/>
                  </a:lnTo>
                  <a:lnTo>
                    <a:pt x="29" y="1210"/>
                  </a:lnTo>
                  <a:lnTo>
                    <a:pt x="16" y="1284"/>
                  </a:lnTo>
                  <a:lnTo>
                    <a:pt x="4" y="1358"/>
                  </a:lnTo>
                  <a:lnTo>
                    <a:pt x="0" y="1433"/>
                  </a:lnTo>
                  <a:lnTo>
                    <a:pt x="0" y="1433"/>
                  </a:lnTo>
                  <a:lnTo>
                    <a:pt x="4" y="1479"/>
                  </a:lnTo>
                  <a:lnTo>
                    <a:pt x="8" y="1531"/>
                  </a:lnTo>
                  <a:lnTo>
                    <a:pt x="12" y="1577"/>
                  </a:lnTo>
                  <a:lnTo>
                    <a:pt x="25" y="1624"/>
                  </a:lnTo>
                  <a:lnTo>
                    <a:pt x="33" y="1670"/>
                  </a:lnTo>
                  <a:lnTo>
                    <a:pt x="50" y="1717"/>
                  </a:lnTo>
                  <a:lnTo>
                    <a:pt x="87" y="1810"/>
                  </a:lnTo>
                  <a:lnTo>
                    <a:pt x="133" y="1898"/>
                  </a:lnTo>
                  <a:lnTo>
                    <a:pt x="187" y="1982"/>
                  </a:lnTo>
                  <a:lnTo>
                    <a:pt x="249" y="2066"/>
                  </a:lnTo>
                  <a:lnTo>
                    <a:pt x="323" y="214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35"/>
            <p:cNvSpPr>
              <a:spLocks noChangeArrowheads="1"/>
            </p:cNvSpPr>
            <p:nvPr/>
          </p:nvSpPr>
          <p:spPr bwMode="auto">
            <a:xfrm>
              <a:off x="205" y="976"/>
              <a:ext cx="75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70C0"/>
                  </a:solidFill>
                  <a:latin typeface="Myriad Roman" charset="0"/>
                </a:rPr>
                <a:t>Technical</a:t>
              </a:r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3" name="Rectangle 36"/>
            <p:cNvSpPr>
              <a:spLocks noChangeArrowheads="1"/>
            </p:cNvSpPr>
            <p:nvPr/>
          </p:nvSpPr>
          <p:spPr bwMode="auto">
            <a:xfrm>
              <a:off x="126" y="1180"/>
              <a:ext cx="97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 dirty="0">
                  <a:solidFill>
                    <a:srgbClr val="0070C0"/>
                  </a:solidFill>
                  <a:latin typeface="Myriad Roman" charset="0"/>
                </a:rPr>
                <a:t>Approaches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4774" y="3382"/>
              <a:ext cx="85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 dirty="0">
                  <a:solidFill>
                    <a:srgbClr val="0070C0"/>
                  </a:solidFill>
                  <a:latin typeface="Myriad Roman" charset="0"/>
                </a:rPr>
                <a:t>Behavioral</a:t>
              </a: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4729" y="3562"/>
              <a:ext cx="97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70C0"/>
                  </a:solidFill>
                  <a:latin typeface="Myriad Roman" charset="0"/>
                </a:rPr>
                <a:t>Approaches</a:t>
              </a: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987" y="2215"/>
              <a:ext cx="102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0000"/>
                  </a:solidFill>
                  <a:latin typeface="Myriad Roman" charset="0"/>
                </a:rPr>
                <a:t>Management</a:t>
              </a:r>
              <a:endParaRPr lang="en-US"/>
            </a:p>
          </p:txBody>
        </p:sp>
        <p:sp>
          <p:nvSpPr>
            <p:cNvPr id="17" name="Rectangle 40"/>
            <p:cNvSpPr>
              <a:spLocks noChangeArrowheads="1"/>
            </p:cNvSpPr>
            <p:nvPr/>
          </p:nvSpPr>
          <p:spPr bwMode="auto">
            <a:xfrm>
              <a:off x="1145" y="2419"/>
              <a:ext cx="63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0000"/>
                  </a:solidFill>
                  <a:latin typeface="Myriad Roman" charset="0"/>
                </a:rPr>
                <a:t>Science</a:t>
              </a:r>
            </a:p>
          </p:txBody>
        </p:sp>
        <p:sp>
          <p:nvSpPr>
            <p:cNvPr id="18" name="Rectangle 41"/>
            <p:cNvSpPr>
              <a:spLocks noChangeArrowheads="1"/>
            </p:cNvSpPr>
            <p:nvPr/>
          </p:nvSpPr>
          <p:spPr bwMode="auto">
            <a:xfrm>
              <a:off x="3299" y="1396"/>
              <a:ext cx="8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0000"/>
                  </a:solidFill>
                  <a:latin typeface="Myriad Roman" charset="0"/>
                </a:rPr>
                <a:t>Operations</a:t>
              </a:r>
              <a:endParaRPr lang="en-US"/>
            </a:p>
          </p:txBody>
        </p:sp>
        <p:sp>
          <p:nvSpPr>
            <p:cNvPr id="19" name="Rectangle 42"/>
            <p:cNvSpPr>
              <a:spLocks noChangeArrowheads="1"/>
            </p:cNvSpPr>
            <p:nvPr/>
          </p:nvSpPr>
          <p:spPr bwMode="auto">
            <a:xfrm>
              <a:off x="3370" y="1600"/>
              <a:ext cx="75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0000"/>
                  </a:solidFill>
                  <a:latin typeface="Myriad Roman" charset="0"/>
                </a:rPr>
                <a:t>Research</a:t>
              </a:r>
              <a:endParaRPr lang="en-US"/>
            </a:p>
          </p:txBody>
        </p:sp>
        <p:sp>
          <p:nvSpPr>
            <p:cNvPr id="20" name="Rectangle 43"/>
            <p:cNvSpPr>
              <a:spLocks noChangeArrowheads="1"/>
            </p:cNvSpPr>
            <p:nvPr/>
          </p:nvSpPr>
          <p:spPr bwMode="auto">
            <a:xfrm>
              <a:off x="4072" y="2266"/>
              <a:ext cx="80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0000"/>
                  </a:solidFill>
                  <a:latin typeface="Myriad Roman" charset="0"/>
                </a:rPr>
                <a:t>Sociology</a:t>
              </a:r>
            </a:p>
          </p:txBody>
        </p:sp>
        <p:sp>
          <p:nvSpPr>
            <p:cNvPr id="21" name="Rectangle 44"/>
            <p:cNvSpPr>
              <a:spLocks noChangeArrowheads="1"/>
            </p:cNvSpPr>
            <p:nvPr/>
          </p:nvSpPr>
          <p:spPr bwMode="auto">
            <a:xfrm>
              <a:off x="3420" y="3052"/>
              <a:ext cx="89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0000"/>
                  </a:solidFill>
                  <a:latin typeface="Myriad Roman" charset="0"/>
                </a:rPr>
                <a:t>Economics</a:t>
              </a:r>
            </a:p>
          </p:txBody>
        </p:sp>
        <p:sp>
          <p:nvSpPr>
            <p:cNvPr id="22" name="Rectangle 45"/>
            <p:cNvSpPr>
              <a:spLocks noChangeArrowheads="1"/>
            </p:cNvSpPr>
            <p:nvPr/>
          </p:nvSpPr>
          <p:spPr bwMode="auto">
            <a:xfrm>
              <a:off x="1884" y="1377"/>
              <a:ext cx="7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0000"/>
                  </a:solidFill>
                  <a:latin typeface="Myriad Roman" charset="0"/>
                </a:rPr>
                <a:t>Computer</a:t>
              </a:r>
              <a:endParaRPr lang="en-US"/>
            </a:p>
          </p:txBody>
        </p:sp>
        <p:sp>
          <p:nvSpPr>
            <p:cNvPr id="23" name="Rectangle 46"/>
            <p:cNvSpPr>
              <a:spLocks noChangeArrowheads="1"/>
            </p:cNvSpPr>
            <p:nvPr/>
          </p:nvSpPr>
          <p:spPr bwMode="auto">
            <a:xfrm>
              <a:off x="1975" y="1582"/>
              <a:ext cx="63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0000"/>
                  </a:solidFill>
                  <a:latin typeface="Myriad Roman" charset="0"/>
                </a:rPr>
                <a:t>Science</a:t>
              </a:r>
              <a:endParaRPr lang="en-US"/>
            </a:p>
          </p:txBody>
        </p:sp>
        <p:sp>
          <p:nvSpPr>
            <p:cNvPr id="24" name="Rectangle 47"/>
            <p:cNvSpPr>
              <a:spLocks noChangeArrowheads="1"/>
            </p:cNvSpPr>
            <p:nvPr/>
          </p:nvSpPr>
          <p:spPr bwMode="auto">
            <a:xfrm>
              <a:off x="1867" y="3010"/>
              <a:ext cx="94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aseline="0">
                  <a:solidFill>
                    <a:srgbClr val="000000"/>
                  </a:solidFill>
                  <a:latin typeface="Myriad Roman" charset="0"/>
                </a:rPr>
                <a:t>Psychology</a:t>
              </a:r>
            </a:p>
          </p:txBody>
        </p:sp>
        <p:sp>
          <p:nvSpPr>
            <p:cNvPr id="25" name="Line 48"/>
            <p:cNvSpPr>
              <a:spLocks noChangeShapeType="1"/>
            </p:cNvSpPr>
            <p:nvPr/>
          </p:nvSpPr>
          <p:spPr bwMode="auto">
            <a:xfrm>
              <a:off x="2947" y="945"/>
              <a:ext cx="1" cy="28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9"/>
            <p:cNvSpPr>
              <a:spLocks noChangeShapeType="1"/>
            </p:cNvSpPr>
            <p:nvPr/>
          </p:nvSpPr>
          <p:spPr bwMode="auto">
            <a:xfrm>
              <a:off x="805" y="1657"/>
              <a:ext cx="4300" cy="14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>
              <a:off x="2951" y="2383"/>
              <a:ext cx="1" cy="1"/>
            </a:xfrm>
            <a:prstGeom prst="line">
              <a:avLst/>
            </a:prstGeom>
            <a:noFill/>
            <a:ln w="12700">
              <a:solidFill>
                <a:srgbClr val="A8015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52"/>
            <p:cNvSpPr>
              <a:spLocks noChangeShapeType="1"/>
            </p:cNvSpPr>
            <p:nvPr/>
          </p:nvSpPr>
          <p:spPr bwMode="auto">
            <a:xfrm flipV="1">
              <a:off x="796" y="1661"/>
              <a:ext cx="4309" cy="14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53"/>
            <p:cNvSpPr>
              <a:spLocks/>
            </p:cNvSpPr>
            <p:nvPr/>
          </p:nvSpPr>
          <p:spPr bwMode="auto">
            <a:xfrm>
              <a:off x="2262" y="1954"/>
              <a:ext cx="1386" cy="857"/>
            </a:xfrm>
            <a:custGeom>
              <a:avLst/>
              <a:gdLst/>
              <a:ahLst/>
              <a:cxnLst>
                <a:cxn ang="0">
                  <a:pos x="1386" y="429"/>
                </a:cxn>
                <a:cxn ang="0">
                  <a:pos x="1374" y="512"/>
                </a:cxn>
                <a:cxn ang="0">
                  <a:pos x="1332" y="596"/>
                </a:cxn>
                <a:cxn ang="0">
                  <a:pos x="1270" y="666"/>
                </a:cxn>
                <a:cxn ang="0">
                  <a:pos x="1183" y="731"/>
                </a:cxn>
                <a:cxn ang="0">
                  <a:pos x="1083" y="782"/>
                </a:cxn>
                <a:cxn ang="0">
                  <a:pos x="963" y="824"/>
                </a:cxn>
                <a:cxn ang="0">
                  <a:pos x="834" y="847"/>
                </a:cxn>
                <a:cxn ang="0">
                  <a:pos x="693" y="857"/>
                </a:cxn>
                <a:cxn ang="0">
                  <a:pos x="622" y="852"/>
                </a:cxn>
                <a:cxn ang="0">
                  <a:pos x="490" y="838"/>
                </a:cxn>
                <a:cxn ang="0">
                  <a:pos x="365" y="805"/>
                </a:cxn>
                <a:cxn ang="0">
                  <a:pos x="253" y="759"/>
                </a:cxn>
                <a:cxn ang="0">
                  <a:pos x="162" y="698"/>
                </a:cxn>
                <a:cxn ang="0">
                  <a:pos x="87" y="633"/>
                </a:cxn>
                <a:cxn ang="0">
                  <a:pos x="33" y="554"/>
                </a:cxn>
                <a:cxn ang="0">
                  <a:pos x="4" y="470"/>
                </a:cxn>
                <a:cxn ang="0">
                  <a:pos x="0" y="429"/>
                </a:cxn>
                <a:cxn ang="0">
                  <a:pos x="16" y="340"/>
                </a:cxn>
                <a:cxn ang="0">
                  <a:pos x="58" y="261"/>
                </a:cxn>
                <a:cxn ang="0">
                  <a:pos x="120" y="187"/>
                </a:cxn>
                <a:cxn ang="0">
                  <a:pos x="203" y="126"/>
                </a:cxn>
                <a:cxn ang="0">
                  <a:pos x="307" y="70"/>
                </a:cxn>
                <a:cxn ang="0">
                  <a:pos x="423" y="33"/>
                </a:cxn>
                <a:cxn ang="0">
                  <a:pos x="556" y="10"/>
                </a:cxn>
                <a:cxn ang="0">
                  <a:pos x="693" y="0"/>
                </a:cxn>
                <a:cxn ang="0">
                  <a:pos x="764" y="0"/>
                </a:cxn>
                <a:cxn ang="0">
                  <a:pos x="901" y="19"/>
                </a:cxn>
                <a:cxn ang="0">
                  <a:pos x="1025" y="52"/>
                </a:cxn>
                <a:cxn ang="0">
                  <a:pos x="1133" y="98"/>
                </a:cxn>
                <a:cxn ang="0">
                  <a:pos x="1228" y="154"/>
                </a:cxn>
                <a:cxn ang="0">
                  <a:pos x="1303" y="224"/>
                </a:cxn>
                <a:cxn ang="0">
                  <a:pos x="1357" y="298"/>
                </a:cxn>
                <a:cxn ang="0">
                  <a:pos x="1382" y="382"/>
                </a:cxn>
                <a:cxn ang="0">
                  <a:pos x="1386" y="429"/>
                </a:cxn>
              </a:cxnLst>
              <a:rect l="0" t="0" r="r" b="b"/>
              <a:pathLst>
                <a:path w="1386" h="857">
                  <a:moveTo>
                    <a:pt x="1386" y="429"/>
                  </a:moveTo>
                  <a:lnTo>
                    <a:pt x="1386" y="429"/>
                  </a:lnTo>
                  <a:lnTo>
                    <a:pt x="1382" y="470"/>
                  </a:lnTo>
                  <a:lnTo>
                    <a:pt x="1374" y="512"/>
                  </a:lnTo>
                  <a:lnTo>
                    <a:pt x="1357" y="554"/>
                  </a:lnTo>
                  <a:lnTo>
                    <a:pt x="1332" y="596"/>
                  </a:lnTo>
                  <a:lnTo>
                    <a:pt x="1303" y="633"/>
                  </a:lnTo>
                  <a:lnTo>
                    <a:pt x="1270" y="666"/>
                  </a:lnTo>
                  <a:lnTo>
                    <a:pt x="1228" y="698"/>
                  </a:lnTo>
                  <a:lnTo>
                    <a:pt x="1183" y="731"/>
                  </a:lnTo>
                  <a:lnTo>
                    <a:pt x="1133" y="759"/>
                  </a:lnTo>
                  <a:lnTo>
                    <a:pt x="1083" y="782"/>
                  </a:lnTo>
                  <a:lnTo>
                    <a:pt x="1025" y="805"/>
                  </a:lnTo>
                  <a:lnTo>
                    <a:pt x="963" y="824"/>
                  </a:lnTo>
                  <a:lnTo>
                    <a:pt x="901" y="838"/>
                  </a:lnTo>
                  <a:lnTo>
                    <a:pt x="834" y="847"/>
                  </a:lnTo>
                  <a:lnTo>
                    <a:pt x="764" y="852"/>
                  </a:lnTo>
                  <a:lnTo>
                    <a:pt x="693" y="857"/>
                  </a:lnTo>
                  <a:lnTo>
                    <a:pt x="693" y="857"/>
                  </a:lnTo>
                  <a:lnTo>
                    <a:pt x="622" y="852"/>
                  </a:lnTo>
                  <a:lnTo>
                    <a:pt x="556" y="847"/>
                  </a:lnTo>
                  <a:lnTo>
                    <a:pt x="490" y="838"/>
                  </a:lnTo>
                  <a:lnTo>
                    <a:pt x="423" y="824"/>
                  </a:lnTo>
                  <a:lnTo>
                    <a:pt x="365" y="805"/>
                  </a:lnTo>
                  <a:lnTo>
                    <a:pt x="307" y="782"/>
                  </a:lnTo>
                  <a:lnTo>
                    <a:pt x="253" y="759"/>
                  </a:lnTo>
                  <a:lnTo>
                    <a:pt x="203" y="731"/>
                  </a:lnTo>
                  <a:lnTo>
                    <a:pt x="162" y="698"/>
                  </a:lnTo>
                  <a:lnTo>
                    <a:pt x="120" y="666"/>
                  </a:lnTo>
                  <a:lnTo>
                    <a:pt x="87" y="633"/>
                  </a:lnTo>
                  <a:lnTo>
                    <a:pt x="58" y="596"/>
                  </a:lnTo>
                  <a:lnTo>
                    <a:pt x="33" y="554"/>
                  </a:lnTo>
                  <a:lnTo>
                    <a:pt x="16" y="512"/>
                  </a:lnTo>
                  <a:lnTo>
                    <a:pt x="4" y="470"/>
                  </a:lnTo>
                  <a:lnTo>
                    <a:pt x="0" y="429"/>
                  </a:lnTo>
                  <a:lnTo>
                    <a:pt x="0" y="429"/>
                  </a:lnTo>
                  <a:lnTo>
                    <a:pt x="4" y="382"/>
                  </a:lnTo>
                  <a:lnTo>
                    <a:pt x="16" y="340"/>
                  </a:lnTo>
                  <a:lnTo>
                    <a:pt x="33" y="298"/>
                  </a:lnTo>
                  <a:lnTo>
                    <a:pt x="58" y="261"/>
                  </a:lnTo>
                  <a:lnTo>
                    <a:pt x="87" y="224"/>
                  </a:lnTo>
                  <a:lnTo>
                    <a:pt x="120" y="187"/>
                  </a:lnTo>
                  <a:lnTo>
                    <a:pt x="162" y="154"/>
                  </a:lnTo>
                  <a:lnTo>
                    <a:pt x="203" y="126"/>
                  </a:lnTo>
                  <a:lnTo>
                    <a:pt x="253" y="98"/>
                  </a:lnTo>
                  <a:lnTo>
                    <a:pt x="307" y="70"/>
                  </a:lnTo>
                  <a:lnTo>
                    <a:pt x="365" y="52"/>
                  </a:lnTo>
                  <a:lnTo>
                    <a:pt x="423" y="33"/>
                  </a:lnTo>
                  <a:lnTo>
                    <a:pt x="490" y="19"/>
                  </a:lnTo>
                  <a:lnTo>
                    <a:pt x="556" y="10"/>
                  </a:lnTo>
                  <a:lnTo>
                    <a:pt x="622" y="0"/>
                  </a:lnTo>
                  <a:lnTo>
                    <a:pt x="693" y="0"/>
                  </a:lnTo>
                  <a:lnTo>
                    <a:pt x="693" y="0"/>
                  </a:lnTo>
                  <a:lnTo>
                    <a:pt x="764" y="0"/>
                  </a:lnTo>
                  <a:lnTo>
                    <a:pt x="834" y="10"/>
                  </a:lnTo>
                  <a:lnTo>
                    <a:pt x="901" y="19"/>
                  </a:lnTo>
                  <a:lnTo>
                    <a:pt x="963" y="33"/>
                  </a:lnTo>
                  <a:lnTo>
                    <a:pt x="1025" y="52"/>
                  </a:lnTo>
                  <a:lnTo>
                    <a:pt x="1083" y="70"/>
                  </a:lnTo>
                  <a:lnTo>
                    <a:pt x="1133" y="98"/>
                  </a:lnTo>
                  <a:lnTo>
                    <a:pt x="1183" y="126"/>
                  </a:lnTo>
                  <a:lnTo>
                    <a:pt x="1228" y="154"/>
                  </a:lnTo>
                  <a:lnTo>
                    <a:pt x="1270" y="187"/>
                  </a:lnTo>
                  <a:lnTo>
                    <a:pt x="1303" y="224"/>
                  </a:lnTo>
                  <a:lnTo>
                    <a:pt x="1332" y="261"/>
                  </a:lnTo>
                  <a:lnTo>
                    <a:pt x="1357" y="298"/>
                  </a:lnTo>
                  <a:lnTo>
                    <a:pt x="1374" y="340"/>
                  </a:lnTo>
                  <a:lnTo>
                    <a:pt x="1382" y="382"/>
                  </a:lnTo>
                  <a:lnTo>
                    <a:pt x="1386" y="429"/>
                  </a:lnTo>
                  <a:lnTo>
                    <a:pt x="1386" y="429"/>
                  </a:lnTo>
                  <a:close/>
                </a:path>
              </a:pathLst>
            </a:custGeom>
            <a:solidFill>
              <a:srgbClr val="00708B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" name="Picture 5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3" y="2155"/>
              <a:ext cx="81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PENDEKATAN TEKNIS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SI,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kapabilitas</a:t>
            </a:r>
            <a:r>
              <a:rPr lang="en-US" dirty="0" smtClean="0"/>
              <a:t> formal SI</a:t>
            </a:r>
          </a:p>
          <a:p>
            <a:r>
              <a:rPr lang="en-US" dirty="0" err="1" smtClean="0"/>
              <a:t>Disiplin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PENDEKATAN TEKNIS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komputabilitas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data yang </a:t>
            </a:r>
            <a:r>
              <a:rPr lang="en-US" dirty="0" err="1" smtClean="0"/>
              <a:t>efisien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praktik-praktik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optimasi</a:t>
            </a:r>
            <a:r>
              <a:rPr lang="en-US" dirty="0" smtClean="0"/>
              <a:t> parameter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,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PENDEKATAN PERILAKU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SI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SI</a:t>
            </a:r>
          </a:p>
          <a:p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implementasi</a:t>
            </a:r>
            <a:r>
              <a:rPr lang="en-US" dirty="0" smtClean="0"/>
              <a:t>, </a:t>
            </a:r>
            <a:r>
              <a:rPr lang="en-US" dirty="0" err="1" smtClean="0"/>
              <a:t>utilisasi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dieksplorasi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PENDEKATAN PERILAKU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Sosiolog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SI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SI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SI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mempersepsikan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formal</a:t>
            </a:r>
          </a:p>
          <a:p>
            <a:r>
              <a:rPr lang="en-US" dirty="0" err="1" smtClean="0"/>
              <a:t>Ekonom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SI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SI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SI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stimulus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SISTEM SOSIO-TEKNIS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SI</a:t>
            </a:r>
          </a:p>
          <a:p>
            <a:r>
              <a:rPr lang="en-US" dirty="0" err="1" smtClean="0"/>
              <a:t>Masalah</a:t>
            </a:r>
            <a:r>
              <a:rPr lang="en-US" dirty="0" smtClean="0"/>
              <a:t> 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sosio-teknis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terhindar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produktifitas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SISTEM SOSIO-TEKNIS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7" name="Group 13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476783"/>
            <a:chOff x="711" y="1014"/>
            <a:chExt cx="4521" cy="309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3312" y="3936"/>
              <a:ext cx="1920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aseline="0">
                  <a:solidFill>
                    <a:schemeClr val="tx2"/>
                  </a:solidFill>
                </a:rPr>
                <a:t>SOURCE: Liker, et al, 1987</a:t>
              </a:r>
              <a:endParaRPr lang="en-US" sz="1200" b="0" baseline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9" name="Picture 7" descr="D:\Projects\ken ppt\slides images\laudonf01-06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1" y="1014"/>
              <a:ext cx="4513" cy="3003"/>
            </a:xfrm>
            <a:prstGeom prst="rect">
              <a:avLst/>
            </a:prstGeom>
            <a:solidFill>
              <a:srgbClr val="E6E6E6"/>
            </a:solidFill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Daftar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Bacaan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Pengarang</a:t>
            </a:r>
            <a:r>
              <a:rPr lang="en-US" sz="3600" dirty="0" smtClean="0"/>
              <a:t>	: Kenneth C. </a:t>
            </a:r>
            <a:r>
              <a:rPr lang="en-US" sz="3600" dirty="0" err="1" smtClean="0"/>
              <a:t>Laudon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			   Jane P. </a:t>
            </a:r>
            <a:r>
              <a:rPr lang="en-US" sz="3600" dirty="0" err="1" smtClean="0"/>
              <a:t>Laudon</a:t>
            </a:r>
            <a:endParaRPr lang="en-US" sz="3600" dirty="0" smtClean="0"/>
          </a:p>
          <a:p>
            <a:r>
              <a:rPr lang="en-US" sz="3600" dirty="0" err="1" smtClean="0"/>
              <a:t>Judul</a:t>
            </a:r>
            <a:r>
              <a:rPr lang="en-US" sz="3600" dirty="0" smtClean="0"/>
              <a:t>		: Management Information 			   Systems</a:t>
            </a:r>
          </a:p>
          <a:p>
            <a:r>
              <a:rPr lang="en-US" sz="3600" dirty="0" err="1" smtClean="0"/>
              <a:t>Penerbit</a:t>
            </a:r>
            <a:r>
              <a:rPr lang="en-US" sz="3600" dirty="0" smtClean="0"/>
              <a:t>	: Prentice-Hall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MENGAPA SI?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SI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SI agar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Teknis</a:t>
            </a:r>
            <a:r>
              <a:rPr lang="en-US" dirty="0" smtClean="0"/>
              <a:t> (technical)</a:t>
            </a:r>
          </a:p>
          <a:p>
            <a:pPr lvl="1"/>
            <a:r>
              <a:rPr lang="en-US" dirty="0" err="1" smtClean="0"/>
              <a:t>Perilaku</a:t>
            </a:r>
            <a:r>
              <a:rPr lang="en-US" dirty="0" smtClean="0"/>
              <a:t> (behavioral)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DF93C-6820-4E3D-AA50-755B84B58B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TERIMA KASIH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PERAN 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SI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membantu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endParaRPr lang="en-US" sz="3600" dirty="0" smtClean="0"/>
          </a:p>
          <a:p>
            <a:pPr lvl="1">
              <a:defRPr/>
            </a:pPr>
            <a:r>
              <a:rPr lang="en-US" dirty="0" smtClean="0"/>
              <a:t> </a:t>
            </a:r>
            <a:r>
              <a:rPr lang="en-US" sz="3200" dirty="0" err="1" smtClean="0"/>
              <a:t>memperluas</a:t>
            </a:r>
            <a:r>
              <a:rPr lang="en-US" sz="3200" dirty="0" smtClean="0"/>
              <a:t> </a:t>
            </a:r>
            <a:r>
              <a:rPr lang="en-US" sz="3200" dirty="0" err="1" smtClean="0"/>
              <a:t>jangkauannya</a:t>
            </a:r>
            <a:r>
              <a:rPr lang="en-US" sz="3200" dirty="0" smtClean="0"/>
              <a:t> </a:t>
            </a:r>
            <a:r>
              <a:rPr lang="en-US" sz="3200" dirty="0" err="1" smtClean="0"/>
              <a:t>hingga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lokasi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jauh</a:t>
            </a:r>
            <a:endParaRPr lang="en-US" sz="3200" dirty="0" smtClean="0"/>
          </a:p>
          <a:p>
            <a:pPr lvl="1">
              <a:defRPr/>
            </a:pPr>
            <a:r>
              <a:rPr lang="en-US" sz="3200" dirty="0" err="1" smtClean="0"/>
              <a:t>menawarkan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 lvl="1">
              <a:defRPr/>
            </a:pPr>
            <a:r>
              <a:rPr lang="en-US" sz="3200" dirty="0" err="1" smtClean="0"/>
              <a:t>membentuk-ulang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alur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endParaRPr lang="en-US" sz="3200" dirty="0" smtClean="0"/>
          </a:p>
          <a:p>
            <a:pPr lvl="1">
              <a:defRPr/>
            </a:pPr>
            <a:r>
              <a:rPr lang="en-US" sz="3200" dirty="0" err="1" smtClean="0"/>
              <a:t>mengubah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(</a:t>
            </a:r>
            <a:r>
              <a:rPr lang="en-US" sz="3200" dirty="0" err="1" smtClean="0"/>
              <a:t>urusan</a:t>
            </a:r>
            <a:r>
              <a:rPr lang="en-US" sz="32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DF93C-6820-4E3D-AA50-755B84B58B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PERUBAHAN LINGKUNGAN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global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saling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ketergantungan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perdagangan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dunia</a:t>
            </a:r>
            <a:endParaRPr lang="en-US" dirty="0" smtClean="0"/>
          </a:p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pergeseran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industri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berbasis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layanan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pengetahuan</a:t>
            </a:r>
            <a:endParaRPr lang="en-US" dirty="0" smtClean="0"/>
          </a:p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hirarkis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datar</a:t>
            </a:r>
            <a:endParaRPr lang="en-US" dirty="0" smtClean="0"/>
          </a:p>
          <a:p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digital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pelanggan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pemasok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dikelola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digital </a:t>
            </a:r>
            <a:r>
              <a:rPr lang="en-US" dirty="0" err="1" smtClean="0">
                <a:sym typeface="Wingdings" pitchFamily="2" charset="2"/>
              </a:rPr>
              <a:t>termasuk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aset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DEFINISI TEKNIS 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10000"/>
          </a:bodyPr>
          <a:lstStyle/>
          <a:p>
            <a:pPr marL="282575" indent="-282575">
              <a:defRPr/>
            </a:pPr>
            <a:r>
              <a:rPr lang="en-US" sz="3600" dirty="0" err="1" smtClean="0"/>
              <a:t>Serangkaian</a:t>
            </a:r>
            <a:r>
              <a:rPr lang="en-US" sz="3600" dirty="0" smtClean="0"/>
              <a:t> </a:t>
            </a:r>
            <a:r>
              <a:rPr lang="en-US" sz="3600" dirty="0" err="1" smtClean="0"/>
              <a:t>komponen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saling</a:t>
            </a:r>
            <a:r>
              <a:rPr lang="en-US" sz="3600" dirty="0" smtClean="0"/>
              <a:t> </a:t>
            </a:r>
            <a:r>
              <a:rPr lang="en-US" sz="3600" dirty="0" err="1" smtClean="0"/>
              <a:t>terkait</a:t>
            </a:r>
            <a:r>
              <a:rPr lang="en-US" sz="3600" dirty="0" smtClean="0"/>
              <a:t> </a:t>
            </a:r>
            <a:r>
              <a:rPr lang="en-US" sz="3600" dirty="0" err="1" smtClean="0"/>
              <a:t>bekerja-sama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mengumpulkan</a:t>
            </a:r>
            <a:r>
              <a:rPr lang="en-US" sz="3600" dirty="0" smtClean="0">
                <a:solidFill>
                  <a:srgbClr val="C00000"/>
                </a:solidFill>
              </a:rPr>
              <a:t> (</a:t>
            </a:r>
            <a:r>
              <a:rPr lang="en-US" sz="3600" dirty="0" err="1" smtClean="0">
                <a:solidFill>
                  <a:srgbClr val="C00000"/>
                </a:solidFill>
              </a:rPr>
              <a:t>menemu-balik</a:t>
            </a:r>
            <a:r>
              <a:rPr lang="en-US" sz="3600" dirty="0" smtClean="0">
                <a:solidFill>
                  <a:srgbClr val="C00000"/>
                </a:solidFill>
              </a:rPr>
              <a:t>), </a:t>
            </a:r>
            <a:r>
              <a:rPr lang="en-US" sz="3600" dirty="0" err="1" smtClean="0">
                <a:solidFill>
                  <a:srgbClr val="C00000"/>
                </a:solidFill>
              </a:rPr>
              <a:t>memeroses</a:t>
            </a:r>
            <a:r>
              <a:rPr lang="en-US" sz="3600" dirty="0" smtClean="0">
                <a:solidFill>
                  <a:srgbClr val="C00000"/>
                </a:solidFill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</a:rPr>
              <a:t>menyimpan</a:t>
            </a:r>
            <a:r>
              <a:rPr lang="en-US" sz="3600" dirty="0" smtClean="0">
                <a:solidFill>
                  <a:srgbClr val="C00000"/>
                </a:solidFill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</a:rPr>
              <a:t>dan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mendistribusikan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informasi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mendukung</a:t>
            </a:r>
            <a:r>
              <a:rPr lang="en-US" sz="3600" dirty="0" smtClean="0"/>
              <a:t> </a:t>
            </a:r>
            <a:r>
              <a:rPr lang="en-US" sz="3600" dirty="0" err="1" smtClean="0"/>
              <a:t>pengambilan</a:t>
            </a:r>
            <a:r>
              <a:rPr lang="en-US" sz="3600" dirty="0" smtClean="0"/>
              <a:t> </a:t>
            </a:r>
            <a:r>
              <a:rPr lang="en-US" sz="3600" dirty="0" err="1" smtClean="0"/>
              <a:t>keputusan</a:t>
            </a:r>
            <a:r>
              <a:rPr lang="en-US" sz="3600" dirty="0" smtClean="0"/>
              <a:t>, </a:t>
            </a:r>
            <a:r>
              <a:rPr lang="en-US" sz="3600" dirty="0" err="1" smtClean="0"/>
              <a:t>koordinasi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pengawasan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</a:p>
          <a:p>
            <a:pPr marL="282575" indent="-282575">
              <a:defRPr/>
            </a:pPr>
            <a:r>
              <a:rPr lang="en-US" sz="3600" dirty="0" err="1" smtClean="0"/>
              <a:t>Selain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, SI </a:t>
            </a:r>
            <a:r>
              <a:rPr lang="en-US" sz="3600" dirty="0" err="1" smtClean="0"/>
              <a:t>mungkin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membantu</a:t>
            </a:r>
            <a:r>
              <a:rPr lang="en-US" sz="3600" dirty="0" smtClean="0"/>
              <a:t> </a:t>
            </a:r>
            <a:r>
              <a:rPr lang="en-US" sz="3600" dirty="0" err="1" smtClean="0"/>
              <a:t>manajer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pekerja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menganalisis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masalah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</a:rPr>
              <a:t>memvisualisasi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subyek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kompleks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</a:rPr>
              <a:t>dan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menciptakan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produk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baru</a:t>
            </a:r>
            <a:endParaRPr lang="en-US" sz="3600" dirty="0" smtClean="0"/>
          </a:p>
          <a:p>
            <a:pPr>
              <a:defRPr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6042C-3720-48C1-AE1F-8F37F20F09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INFORMASI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format yang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benda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diorganisasikan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format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FUNGSI SI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Input: </a:t>
            </a:r>
            <a:r>
              <a:rPr lang="en-US" dirty="0" err="1" smtClean="0"/>
              <a:t>mengambil</a:t>
            </a:r>
            <a:r>
              <a:rPr lang="en-US" dirty="0" smtClean="0"/>
              <a:t> (capture)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(collect) data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Processing: </a:t>
            </a:r>
            <a:r>
              <a:rPr lang="en-US" dirty="0" err="1" smtClean="0"/>
              <a:t>mengkonversian</a:t>
            </a:r>
            <a:r>
              <a:rPr lang="en-US" dirty="0" smtClean="0"/>
              <a:t> data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bermakna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Output: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FUNGSI SI LAINNYA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Feedback: </a:t>
            </a:r>
            <a:r>
              <a:rPr lang="en-US" i="1" dirty="0" smtClean="0"/>
              <a:t>output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mengoreksi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i="1" dirty="0" smtClean="0"/>
              <a:t>input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Environmental actors: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pemasok</a:t>
            </a:r>
            <a:r>
              <a:rPr lang="en-US" dirty="0" smtClean="0"/>
              <a:t>, stockholders, </a:t>
            </a:r>
            <a:r>
              <a:rPr lang="en-US" dirty="0" err="1" smtClean="0"/>
              <a:t>kompetitor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regulator yang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SI-</a:t>
            </a:r>
            <a:r>
              <a:rPr lang="en-US" dirty="0" err="1" smtClean="0"/>
              <a:t>nya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1264</Words>
  <Application>Microsoft Office PowerPoint</Application>
  <PresentationFormat>On-screen Show (4:3)</PresentationFormat>
  <Paragraphs>229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SI DAN PENDEKATAN KONTEMPORER</vt:lpstr>
      <vt:lpstr>CONTOH </vt:lpstr>
      <vt:lpstr>MENGAPA SI?</vt:lpstr>
      <vt:lpstr>PERAN SI</vt:lpstr>
      <vt:lpstr>PERUBAHAN LINGKUNGAN</vt:lpstr>
      <vt:lpstr>DEFINISI TEKNIS SI</vt:lpstr>
      <vt:lpstr>INFORMASI</vt:lpstr>
      <vt:lpstr>FUNGSI SI</vt:lpstr>
      <vt:lpstr>FUNGSI SI LAINNYA</vt:lpstr>
      <vt:lpstr>FUNGSI SI</vt:lpstr>
      <vt:lpstr>CBIS</vt:lpstr>
      <vt:lpstr>PERPEKTIF BISNIS SI</vt:lpstr>
      <vt:lpstr>DIMENSI TEKNIS SI</vt:lpstr>
      <vt:lpstr>ELEMEN PEMBENTUK SI</vt:lpstr>
      <vt:lpstr>ORGANISASI</vt:lpstr>
      <vt:lpstr>FUNGSI BISNIS</vt:lpstr>
      <vt:lpstr>PROSEDUR OPERASI STANDAR</vt:lpstr>
      <vt:lpstr>PEKERJA</vt:lpstr>
      <vt:lpstr>MANAJEMEN</vt:lpstr>
      <vt:lpstr>TEKNOLOGI</vt:lpstr>
      <vt:lpstr>PENDEKATAN-PENDEKATAN KONTEMPORER TERHADAP SI</vt:lpstr>
      <vt:lpstr>PENDEKATAN-PENDEKATAN KONTEMPORER TERHADAP SI</vt:lpstr>
      <vt:lpstr>PENDEKATAN TEKNIS</vt:lpstr>
      <vt:lpstr>PENDEKATAN TEKNIS</vt:lpstr>
      <vt:lpstr>PENDEKATAN PERILAKU</vt:lpstr>
      <vt:lpstr>PENDEKATAN PERILAKU</vt:lpstr>
      <vt:lpstr>SISTEM SOSIO-TEKNIS</vt:lpstr>
      <vt:lpstr>SISTEM SOSIO-TEKNIS</vt:lpstr>
      <vt:lpstr>Daftar Bacaan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</dc:title>
  <dc:creator>Ridwan</dc:creator>
  <cp:lastModifiedBy>Microsoft 7</cp:lastModifiedBy>
  <cp:revision>91</cp:revision>
  <dcterms:created xsi:type="dcterms:W3CDTF">2006-08-16T00:00:00Z</dcterms:created>
  <dcterms:modified xsi:type="dcterms:W3CDTF">2014-06-28T11:11:32Z</dcterms:modified>
</cp:coreProperties>
</file>