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2087B-F27C-4976-A21B-FFD055201F1C}" type="datetimeFigureOut">
              <a:rPr lang="id-ID" smtClean="0"/>
              <a:pPr/>
              <a:t>14/06/2014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C1A0-22FC-4639-8F22-7EA41A1539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Penilaian Relevansi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29684" cy="4929222"/>
          </a:xfrm>
        </p:spPr>
        <p:txBody>
          <a:bodyPr>
            <a:normAutofit fontScale="92500" lnSpcReduction="10000"/>
          </a:bodyPr>
          <a:lstStyle/>
          <a:p>
            <a:pPr marL="361950" indent="-3619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d-ID" dirty="0" smtClean="0">
                <a:solidFill>
                  <a:schemeClr val="tx1"/>
                </a:solidFill>
              </a:rPr>
              <a:t>Penilaian relevansi bertujuan untuk menentukan dokumen yang relevan (sesuai; cocok) dari antara sejumlah dokumen yang ditemukan (terpanggil) dari proses temu balik informasi.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Pertanyaan relevan (cocok) dengan apa?</a:t>
            </a:r>
          </a:p>
          <a:p>
            <a:pPr algn="just">
              <a:spcBef>
                <a:spcPts val="0"/>
              </a:spcBef>
            </a:pPr>
            <a:endParaRPr lang="id-ID" b="1" dirty="0" smtClean="0">
              <a:solidFill>
                <a:schemeClr val="tx1"/>
              </a:solidFill>
            </a:endParaRPr>
          </a:p>
          <a:p>
            <a:pPr marL="361950" indent="-3619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d-ID" dirty="0" smtClean="0">
                <a:solidFill>
                  <a:schemeClr val="tx1"/>
                </a:solidFill>
              </a:rPr>
              <a:t>Dokumen yang ditemukan cocok dengan query, namanya adalah recall (R).</a:t>
            </a:r>
          </a:p>
          <a:p>
            <a:pPr marL="361950" indent="-3619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d-ID" dirty="0" smtClean="0">
                <a:solidFill>
                  <a:schemeClr val="tx1"/>
                </a:solidFill>
              </a:rPr>
              <a:t>Recall adalah dokumen terpanggil dari database yang sesuai dengan query. Sering juga disebut dengan istilah </a:t>
            </a:r>
            <a:r>
              <a:rPr lang="id-ID" b="1" dirty="0" smtClean="0">
                <a:solidFill>
                  <a:schemeClr val="tx1"/>
                </a:solidFill>
              </a:rPr>
              <a:t>perolehan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i="1" dirty="0"/>
              <a:t> Recall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Precision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7" y="1500174"/>
          <a:ext cx="8286809" cy="3869512"/>
        </p:xfrm>
        <a:graphic>
          <a:graphicData uri="http://schemas.openxmlformats.org/drawingml/2006/table">
            <a:tbl>
              <a:tblPr/>
              <a:tblGrid>
                <a:gridCol w="2500331"/>
                <a:gridCol w="1795474"/>
                <a:gridCol w="2086320"/>
                <a:gridCol w="1904684"/>
              </a:tblGrid>
              <a:tr h="13097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Relevant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Not Relevant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 Total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Retrieved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 4  ( a )  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6 ( b )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 10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Not Retrieved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 2 ( c )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88 ( d )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  90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       6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       94</a:t>
                      </a:r>
                      <a:endParaRPr lang="id-ID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       100</a:t>
                      </a:r>
                      <a:endParaRPr lang="id-ID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472518" cy="592935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,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perhitungannya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mengacu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rasio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dikemukakan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i="1" dirty="0"/>
              <a:t>recall</a:t>
            </a:r>
            <a:r>
              <a:rPr lang="en-US" sz="2800" dirty="0"/>
              <a:t>,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yang </a:t>
            </a:r>
            <a:r>
              <a:rPr lang="en-US" sz="2800" dirty="0" err="1"/>
              <a:t>terambil</a:t>
            </a:r>
            <a:r>
              <a:rPr lang="en-US" sz="2800" dirty="0"/>
              <a:t>, </a:t>
            </a:r>
            <a:r>
              <a:rPr lang="en-US" sz="2800" dirty="0" err="1"/>
              <a:t>berdasarkan</a:t>
            </a:r>
            <a:r>
              <a:rPr lang="en-US" sz="2800" dirty="0"/>
              <a:t> data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b="1" i="1" dirty="0"/>
              <a:t> a</a:t>
            </a:r>
            <a:r>
              <a:rPr lang="en-US" sz="2800" dirty="0"/>
              <a:t> 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database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 </a:t>
            </a:r>
            <a:r>
              <a:rPr lang="en-US" sz="2800" b="1" i="1" dirty="0"/>
              <a:t>a + c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i="1" dirty="0"/>
              <a:t>recall</a:t>
            </a:r>
            <a:r>
              <a:rPr lang="en-US" sz="2800" dirty="0"/>
              <a:t>  ( R )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r>
              <a:rPr lang="id-ID" sz="2000" dirty="0" smtClean="0"/>
              <a:t>             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    </a:t>
            </a:r>
            <a:r>
              <a:rPr lang="en-US" sz="2000" dirty="0" smtClean="0"/>
              <a:t>a</a:t>
            </a:r>
            <a:endParaRPr lang="id-ID" sz="2000" dirty="0"/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      </a:t>
            </a:r>
            <a:r>
              <a:rPr lang="en-US" sz="2000" dirty="0"/>
              <a:t>	R =   ------ </a:t>
            </a:r>
            <a:endParaRPr lang="id-ID" sz="2000" dirty="0"/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       </a:t>
            </a:r>
            <a:r>
              <a:rPr lang="en-US" sz="2000" dirty="0"/>
              <a:t>	         a + c</a:t>
            </a:r>
            <a:endParaRPr lang="id-ID" sz="2000" dirty="0"/>
          </a:p>
          <a:p>
            <a:pPr>
              <a:buNone/>
            </a:pPr>
            <a:r>
              <a:rPr lang="id-ID" sz="2200" dirty="0" smtClean="0"/>
              <a:t>       </a:t>
            </a:r>
            <a:r>
              <a:rPr lang="en-US" sz="2200" dirty="0"/>
              <a:t>	</a:t>
            </a:r>
            <a:r>
              <a:rPr lang="id-ID" sz="2200" dirty="0" smtClean="0"/>
              <a:t>           </a:t>
            </a:r>
            <a:r>
              <a:rPr lang="en-US" sz="2200" dirty="0" smtClean="0"/>
              <a:t>4</a:t>
            </a:r>
            <a:endParaRPr lang="id-ID" sz="2200" dirty="0"/>
          </a:p>
          <a:p>
            <a:pPr>
              <a:buNone/>
            </a:pPr>
            <a:r>
              <a:rPr lang="id-ID" sz="2200" dirty="0" smtClean="0"/>
              <a:t>      </a:t>
            </a:r>
            <a:r>
              <a:rPr lang="en-US" sz="2200" dirty="0"/>
              <a:t>	</a:t>
            </a:r>
            <a:r>
              <a:rPr lang="id-ID" sz="2200" dirty="0" smtClean="0"/>
              <a:t>R</a:t>
            </a:r>
            <a:r>
              <a:rPr lang="en-US" sz="2200" dirty="0" smtClean="0"/>
              <a:t>  </a:t>
            </a:r>
            <a:r>
              <a:rPr lang="en-US" sz="2200" dirty="0"/>
              <a:t>=   ------- </a:t>
            </a:r>
            <a:r>
              <a:rPr lang="id-ID" sz="2200" dirty="0" smtClean="0"/>
              <a:t> = 0,66</a:t>
            </a:r>
            <a:endParaRPr lang="id-ID" sz="2200" dirty="0"/>
          </a:p>
          <a:p>
            <a:pPr>
              <a:buNone/>
            </a:pPr>
            <a:r>
              <a:rPr lang="id-ID" sz="2200" dirty="0" smtClean="0"/>
              <a:t>      </a:t>
            </a:r>
            <a:r>
              <a:rPr lang="en-US" sz="2200" dirty="0"/>
              <a:t>	         4 + 2</a:t>
            </a:r>
            <a:endParaRPr lang="id-ID" sz="22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5929354"/>
          </a:xfrm>
        </p:spPr>
        <p:txBody>
          <a:bodyPr>
            <a:normAutofit/>
          </a:bodyPr>
          <a:lstStyle/>
          <a:p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i="1" dirty="0"/>
              <a:t>precision,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penghitungan</a:t>
            </a:r>
            <a:r>
              <a:rPr lang="en-US" sz="2800" i="1" dirty="0"/>
              <a:t> recall</a:t>
            </a:r>
            <a:r>
              <a:rPr lang="en-US" sz="2800" dirty="0"/>
              <a:t> </a:t>
            </a:r>
            <a:r>
              <a:rPr lang="en-US" sz="2800" dirty="0" err="1"/>
              <a:t>diberlakukan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yang </a:t>
            </a:r>
            <a:r>
              <a:rPr lang="en-US" sz="2800" dirty="0" err="1"/>
              <a:t>terambil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b="1" i="1" dirty="0"/>
              <a:t> a</a:t>
            </a:r>
            <a:r>
              <a:rPr lang="en-US" sz="2800" dirty="0"/>
              <a:t> 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terambil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i="1" dirty="0"/>
              <a:t>a + b</a:t>
            </a:r>
            <a:r>
              <a:rPr lang="en-US" sz="2800" dirty="0"/>
              <a:t>.   </a:t>
            </a:r>
            <a:endParaRPr lang="id-ID" sz="2800" dirty="0" smtClean="0"/>
          </a:p>
          <a:p>
            <a:r>
              <a:rPr lang="id-ID" sz="2800" dirty="0" smtClean="0"/>
              <a:t>Dengan </a:t>
            </a:r>
            <a:r>
              <a:rPr lang="id-ID" sz="2800" dirty="0"/>
              <a:t>demikian rasio </a:t>
            </a:r>
            <a:r>
              <a:rPr lang="id-ID" sz="2800" i="1" dirty="0"/>
              <a:t>precision</a:t>
            </a:r>
            <a:r>
              <a:rPr lang="id-ID" sz="2800" dirty="0"/>
              <a:t> ( P ) dapat dinyatakan sebagai berikut :</a:t>
            </a:r>
          </a:p>
          <a:p>
            <a:pPr>
              <a:buNone/>
            </a:pPr>
            <a:r>
              <a:rPr lang="id-ID" sz="2000" dirty="0" smtClean="0"/>
              <a:t>                 </a:t>
            </a:r>
            <a:r>
              <a:rPr lang="id-ID" sz="2400" dirty="0"/>
              <a:t>	</a:t>
            </a:r>
            <a:r>
              <a:rPr lang="id-ID" sz="2400" dirty="0" smtClean="0"/>
              <a:t>    </a:t>
            </a:r>
            <a:r>
              <a:rPr lang="id-ID" sz="2400" dirty="0"/>
              <a:t>a</a:t>
            </a:r>
          </a:p>
          <a:p>
            <a:pPr>
              <a:buNone/>
            </a:pPr>
            <a:r>
              <a:rPr lang="id-ID" sz="2400" dirty="0" smtClean="0"/>
              <a:t>         Precision = </a:t>
            </a:r>
            <a:r>
              <a:rPr lang="id-ID" sz="2400" dirty="0"/>
              <a:t>--------</a:t>
            </a:r>
          </a:p>
          <a:p>
            <a:pPr>
              <a:buNone/>
            </a:pPr>
            <a:r>
              <a:rPr lang="id-ID" sz="2400" dirty="0" smtClean="0"/>
              <a:t>                 </a:t>
            </a:r>
            <a:r>
              <a:rPr lang="id-ID" sz="2400" dirty="0"/>
              <a:t>	</a:t>
            </a:r>
            <a:r>
              <a:rPr lang="id-ID" sz="2400" dirty="0" smtClean="0"/>
              <a:t>   a </a:t>
            </a:r>
            <a:r>
              <a:rPr lang="id-ID" sz="2400" dirty="0"/>
              <a:t>+ b</a:t>
            </a:r>
          </a:p>
          <a:p>
            <a:pPr>
              <a:buNone/>
            </a:pPr>
            <a:r>
              <a:rPr lang="id-ID" dirty="0" smtClean="0"/>
              <a:t>     </a:t>
            </a:r>
            <a:r>
              <a:rPr lang="id-ID" dirty="0"/>
              <a:t>	</a:t>
            </a:r>
            <a:r>
              <a:rPr lang="id-ID" dirty="0" smtClean="0"/>
              <a:t>                </a:t>
            </a:r>
            <a:r>
              <a:rPr lang="id-ID" sz="2200" dirty="0" smtClean="0"/>
              <a:t>4</a:t>
            </a:r>
            <a:endParaRPr lang="id-ID" sz="2200" dirty="0"/>
          </a:p>
          <a:p>
            <a:pPr>
              <a:buNone/>
            </a:pPr>
            <a:r>
              <a:rPr lang="id-ID" sz="2200" dirty="0"/>
              <a:t>	   </a:t>
            </a:r>
            <a:r>
              <a:rPr lang="id-ID" sz="2200" dirty="0" smtClean="0"/>
              <a:t>Precision (P) </a:t>
            </a:r>
            <a:r>
              <a:rPr lang="id-ID" sz="2200" dirty="0"/>
              <a:t>= </a:t>
            </a:r>
            <a:r>
              <a:rPr lang="id-ID" sz="2200" dirty="0" smtClean="0"/>
              <a:t>-------  =  0,40</a:t>
            </a:r>
            <a:endParaRPr lang="id-ID" sz="2200" dirty="0"/>
          </a:p>
          <a:p>
            <a:pPr>
              <a:buNone/>
            </a:pPr>
            <a:r>
              <a:rPr lang="id-ID" sz="2200" dirty="0" smtClean="0"/>
              <a:t>                 </a:t>
            </a:r>
            <a:r>
              <a:rPr lang="id-ID" sz="2200" dirty="0"/>
              <a:t>	  </a:t>
            </a:r>
            <a:r>
              <a:rPr lang="id-ID" sz="2200" dirty="0" smtClean="0"/>
              <a:t>   4 </a:t>
            </a:r>
            <a:r>
              <a:rPr lang="id-ID" sz="2200" dirty="0"/>
              <a:t>+ 6	 </a:t>
            </a:r>
          </a:p>
          <a:p>
            <a:endParaRPr lang="id-ID" sz="2200" dirty="0"/>
          </a:p>
          <a:p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 Ideal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76886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Kondisi </a:t>
            </a:r>
            <a:r>
              <a:rPr lang="id-ID" dirty="0"/>
              <a:t>ideal dari keefektifan suatu sistem temu kembali informasi adalah  apabila rasio </a:t>
            </a:r>
            <a:r>
              <a:rPr lang="id-ID" i="1" dirty="0"/>
              <a:t>recall </a:t>
            </a:r>
            <a:r>
              <a:rPr lang="id-ID" dirty="0"/>
              <a:t>dan </a:t>
            </a:r>
            <a:r>
              <a:rPr lang="id-ID" i="1" dirty="0"/>
              <a:t>precision</a:t>
            </a:r>
            <a:r>
              <a:rPr lang="id-ID" dirty="0"/>
              <a:t> sama besarnya (1 : 1 ) (Lee Pao, 1989 : 229). Selain itu, suatu sistem temu kembali dinyatakan efektif apabila  hasil penelusuran mampu menunjukkan ketepatan (</a:t>
            </a:r>
            <a:r>
              <a:rPr lang="id-ID" i="1" dirty="0"/>
              <a:t>precision</a:t>
            </a:r>
            <a:r>
              <a:rPr lang="id-ID" dirty="0"/>
              <a:t>) yang tinggi sekalipun perolehannya rendah (Rowley, 1992 : 172)	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/>
              <a:t>Interpretasi Tingkat Relevansi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542928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Ada tiga tingkatan relvansi: (Burgin, 1992: 621)</a:t>
            </a:r>
          </a:p>
          <a:p>
            <a:pPr marL="514350" indent="-514350">
              <a:buAutoNum type="alphaLcParenBoth"/>
            </a:pPr>
            <a:r>
              <a:rPr lang="id-ID" dirty="0" smtClean="0"/>
              <a:t>Relevan : artikel atau makalah yang diperoleh adalah respon langsung bagi permintaan. Sesuai kebutuhan/permintaan pengguna</a:t>
            </a:r>
          </a:p>
          <a:p>
            <a:pPr marL="514350" indent="-514350">
              <a:buAutoNum type="alphaLcParenBoth"/>
            </a:pPr>
            <a:r>
              <a:rPr lang="id-ID" dirty="0" smtClean="0"/>
              <a:t>Relevan Marginal: Topik artikel/makalah relevan, tetapi bukan respon langsung bagi permintaan (hampir mirip).</a:t>
            </a:r>
          </a:p>
          <a:p>
            <a:pPr marL="514350" indent="-514350">
              <a:buAutoNum type="alphaLcParenBoth"/>
            </a:pPr>
            <a:r>
              <a:rPr lang="id-ID" dirty="0" smtClean="0"/>
              <a:t>Tidak Relevan:  Makalah/artikel tidak relevan dengan permintaan.</a:t>
            </a:r>
          </a:p>
          <a:p>
            <a:pPr marL="514350" indent="-514350">
              <a:buNone/>
            </a:pPr>
            <a:r>
              <a:rPr lang="id-ID" dirty="0" smtClean="0"/>
              <a:t>Catatan: yang menentukan relevan atau tidak </a:t>
            </a:r>
          </a:p>
          <a:p>
            <a:pPr marL="514350" indent="-514350">
              <a:buNone/>
            </a:pPr>
            <a:r>
              <a:rPr lang="id-ID" dirty="0"/>
              <a:t> </a:t>
            </a:r>
            <a:r>
              <a:rPr lang="id-ID" dirty="0" smtClean="0"/>
              <a:t>               adalah end user.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05461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/>
              <a:t>Dokumen terpanggil relevan dengan kebutuhan/keinginan pengguna (pencari) informasi disebut presisi (Precition, disingkat P)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Recall belum tentu sama dengan Presisi.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Idealnya R : P adalah 1 : 1. Maksudnya apabila terpanggil  (R) 5 dokumen, hendaknya kelimanya relevan dengan kebutuhan pengguna.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Dalam praktiknya, tidak demikian. Recall selalu lebih tinggi dari pada presisi.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Ukuran Relevansi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id-ID" dirty="0" smtClean="0"/>
              <a:t>Relevansi merupakan konsep yang sangat penting dalam sistem temu balik informasi, karena ukuran yang menggambarkan unjuk kerja (kinerja) dan efektivitas STBI ditentukan berdasarkan dokumen relevan.</a:t>
            </a:r>
          </a:p>
          <a:p>
            <a:r>
              <a:rPr lang="id-ID" dirty="0" smtClean="0"/>
              <a:t>Ukuran tersebut adalah Recall (perolehan) dan Precition (ketepatan).</a:t>
            </a:r>
          </a:p>
          <a:p>
            <a:r>
              <a:rPr lang="id-ID" dirty="0" smtClean="0"/>
              <a:t>Untuk mencarinya digunakan rumus sebagai berikut.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Efektivitas STBI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id-ID" dirty="0"/>
              <a:t>Efektifitas dari suatu STBI adalah kemampuan dari sistem itu untuk memanggil berbagai dokumen dari suatu </a:t>
            </a:r>
            <a:r>
              <a:rPr lang="id-ID" i="1" dirty="0"/>
              <a:t>database</a:t>
            </a:r>
            <a:r>
              <a:rPr lang="id-ID" dirty="0"/>
              <a:t> sesuai dengan permintaan pengguna. </a:t>
            </a:r>
            <a:endParaRPr lang="id-ID" dirty="0" smtClean="0"/>
          </a:p>
          <a:p>
            <a:r>
              <a:rPr lang="id-ID" dirty="0" smtClean="0"/>
              <a:t>Efektifitas </a:t>
            </a:r>
            <a:r>
              <a:rPr lang="id-ID" dirty="0"/>
              <a:t>dari STBI tersebut dapat diukur. </a:t>
            </a:r>
            <a:endParaRPr lang="id-ID" dirty="0" smtClean="0"/>
          </a:p>
          <a:p>
            <a:r>
              <a:rPr lang="id-ID" dirty="0" smtClean="0"/>
              <a:t>Ada </a:t>
            </a:r>
            <a:r>
              <a:rPr lang="id-ID" dirty="0"/>
              <a:t>dua hal penting yang biasanya digunakan dalam mengukur kemampuan suatu STBI yaitu rasio atau perbandingan dari perolehan (</a:t>
            </a:r>
            <a:r>
              <a:rPr lang="id-ID" i="1" dirty="0"/>
              <a:t>recall</a:t>
            </a:r>
            <a:r>
              <a:rPr lang="id-ID" dirty="0"/>
              <a:t>), dan ketepatan (</a:t>
            </a:r>
            <a:r>
              <a:rPr lang="id-ID" i="1" dirty="0"/>
              <a:t>precicion</a:t>
            </a:r>
            <a:r>
              <a:rPr lang="id-ID" dirty="0"/>
              <a:t>) (Lee Pao, 1989 : 225).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r>
              <a:rPr lang="id-ID" dirty="0" smtClean="0"/>
              <a:t>Recall (R) = Jumlah dokumen relevan yang ditemukan dibagi dengan jumlah dokumen relevan yang ada dalam database</a:t>
            </a:r>
          </a:p>
          <a:p>
            <a:pPr>
              <a:buNone/>
            </a:pPr>
            <a:r>
              <a:rPr lang="id-ID" dirty="0" smtClean="0"/>
              <a:t>Untuk lebih jelas digambarkan seperti berikut: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            </a:t>
            </a:r>
            <a:r>
              <a:rPr lang="id-ID" sz="2400" dirty="0" smtClean="0"/>
              <a:t>Jumlah </a:t>
            </a:r>
            <a:r>
              <a:rPr lang="id-ID" sz="2400" dirty="0"/>
              <a:t>dokumen relevan yang terpanggil </a:t>
            </a:r>
            <a:r>
              <a:rPr lang="id-ID" sz="2400" dirty="0" smtClean="0"/>
              <a:t>(ditemukan)</a:t>
            </a:r>
            <a:endParaRPr lang="id-ID" sz="2400" dirty="0"/>
          </a:p>
          <a:p>
            <a:pPr>
              <a:buNone/>
            </a:pPr>
            <a:r>
              <a:rPr lang="id-ID" sz="2400" dirty="0" smtClean="0"/>
              <a:t>Recall </a:t>
            </a:r>
            <a:r>
              <a:rPr lang="id-ID" sz="2400" dirty="0"/>
              <a:t>=   </a:t>
            </a:r>
            <a:r>
              <a:rPr lang="id-ID" sz="2400" dirty="0" smtClean="0"/>
              <a:t>--------------------------------------------------------</a:t>
            </a:r>
            <a:endParaRPr lang="id-ID" sz="2400" dirty="0"/>
          </a:p>
          <a:p>
            <a:pPr>
              <a:buNone/>
            </a:pPr>
            <a:r>
              <a:rPr lang="id-ID" sz="2400" dirty="0" smtClean="0"/>
              <a:t>                </a:t>
            </a:r>
            <a:r>
              <a:rPr lang="id-ID" sz="2400" dirty="0"/>
              <a:t>Jumlah dokumen relevan yang ada dalam </a:t>
            </a:r>
            <a:r>
              <a:rPr lang="id-ID" sz="2400" i="1" dirty="0"/>
              <a:t>database (</a:t>
            </a:r>
            <a:r>
              <a:rPr lang="id-ID" sz="2400" i="1" dirty="0" smtClean="0"/>
              <a:t>file)</a:t>
            </a:r>
            <a:endParaRPr lang="id-ID" sz="2400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929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Misalnya: Dalam database Medline (EBSCO) tersedia 1600 judul dokumen tentang Cardiovascular.</a:t>
            </a:r>
          </a:p>
          <a:p>
            <a:pPr marL="0" indent="0">
              <a:buNone/>
            </a:pPr>
            <a:r>
              <a:rPr lang="id-ID" dirty="0" smtClean="0"/>
              <a:t>Ketika seorang penelusur menggunakan query: Cardiovascular, ternya dokumen yang terpanggil hanya berjumlah 1450 judul. Maka,</a:t>
            </a:r>
          </a:p>
          <a:p>
            <a:pPr marL="0" indent="0">
              <a:buNone/>
            </a:pPr>
            <a:r>
              <a:rPr lang="id-ID" dirty="0" smtClean="0"/>
              <a:t>R = 1.450 : 1.600 = 0,90 (90%).</a:t>
            </a:r>
          </a:p>
          <a:p>
            <a:pPr marL="0" indent="0">
              <a:buNone/>
            </a:pPr>
            <a:r>
              <a:rPr lang="id-ID" dirty="0" smtClean="0"/>
              <a:t>Idealnya recall harus tetap 1.600 (100%).</a:t>
            </a:r>
          </a:p>
          <a:p>
            <a:pPr marL="0" indent="0">
              <a:buNone/>
            </a:pPr>
            <a:r>
              <a:rPr lang="id-ID" dirty="0" smtClean="0"/>
              <a:t>Semakin rendah recall berarti STBI tidak/kurang baik secara sistem.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Presisi adalah jumlah dokumen yang relevan dengan kebutuhan pengguna dari sejumlah dokumen yang diperoleh dari database.</a:t>
            </a:r>
          </a:p>
          <a:p>
            <a:r>
              <a:rPr lang="id-ID" dirty="0" smtClean="0"/>
              <a:t>Rumus untuk menghitungnya adalah jumlah dokumen yang relevan dengan kebutuhan dibagi dengan jumlah dokumen relevan yang diperoleh dari STBI (Recall)</a:t>
            </a:r>
          </a:p>
          <a:p>
            <a:r>
              <a:rPr lang="id-ID" dirty="0" smtClean="0"/>
              <a:t>Lebih rinci rumus tersebut adalah:</a:t>
            </a:r>
          </a:p>
          <a:p>
            <a:endParaRPr lang="id-ID" dirty="0"/>
          </a:p>
          <a:p>
            <a:pPr>
              <a:buNone/>
            </a:pPr>
            <a:r>
              <a:rPr lang="id-ID" sz="2400" dirty="0" smtClean="0"/>
              <a:t>                  Jumlah </a:t>
            </a:r>
            <a:r>
              <a:rPr lang="id-ID" sz="2400" dirty="0"/>
              <a:t>dokumen yang terpanggil relevan dengan kebutuhan </a:t>
            </a:r>
          </a:p>
          <a:p>
            <a:pPr>
              <a:buNone/>
            </a:pPr>
            <a:r>
              <a:rPr lang="id-ID" sz="2400" dirty="0"/>
              <a:t>Precision =  </a:t>
            </a:r>
            <a:r>
              <a:rPr lang="id-ID" sz="2400" dirty="0" smtClean="0"/>
              <a:t>-------------------------------------------------------------------------</a:t>
            </a:r>
            <a:endParaRPr lang="id-ID" sz="2400" dirty="0"/>
          </a:p>
          <a:p>
            <a:pPr>
              <a:buNone/>
            </a:pPr>
            <a:r>
              <a:rPr lang="id-ID" sz="2400" dirty="0"/>
              <a:t>	        </a:t>
            </a:r>
            <a:r>
              <a:rPr lang="id-ID" sz="2400" dirty="0" smtClean="0"/>
              <a:t>    </a:t>
            </a:r>
            <a:r>
              <a:rPr lang="id-ID" sz="2400" dirty="0"/>
              <a:t>Jumlah dokumen yang terpanggil dalam pencarian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Rasio dari </a:t>
            </a:r>
            <a:r>
              <a:rPr lang="id-ID" i="1" dirty="0"/>
              <a:t>recall</a:t>
            </a:r>
            <a:r>
              <a:rPr lang="id-ID" dirty="0"/>
              <a:t> sebenarnya sulit diukur karena jumlah seluruh dokumen yang relevan dalam </a:t>
            </a:r>
            <a:r>
              <a:rPr lang="id-ID" i="1" dirty="0"/>
              <a:t>database</a:t>
            </a:r>
            <a:r>
              <a:rPr lang="id-ID" dirty="0"/>
              <a:t> sangat besar dan tidak </a:t>
            </a:r>
            <a:r>
              <a:rPr lang="id-ID" dirty="0" smtClean="0"/>
              <a:t>diketahui (tidak mungkin diketahui, terkecuali yang meng-uploadnya). </a:t>
            </a:r>
          </a:p>
          <a:p>
            <a:r>
              <a:rPr lang="id-ID" dirty="0" smtClean="0"/>
              <a:t>Oleh </a:t>
            </a:r>
            <a:r>
              <a:rPr lang="id-ID" dirty="0"/>
              <a:t>karena itu, presisi-lah (</a:t>
            </a:r>
            <a:r>
              <a:rPr lang="id-ID" i="1" dirty="0"/>
              <a:t>precision)</a:t>
            </a:r>
            <a:r>
              <a:rPr lang="id-ID" dirty="0"/>
              <a:t> yang menjadi salah satu ukuran yang digunakan untuk menilai keefektifan suatu STBI. </a:t>
            </a:r>
            <a:endParaRPr lang="id-ID" dirty="0" smtClean="0"/>
          </a:p>
          <a:p>
            <a:r>
              <a:rPr lang="id-ID" dirty="0" smtClean="0"/>
              <a:t>Untuk </a:t>
            </a:r>
            <a:r>
              <a:rPr lang="id-ID" dirty="0"/>
              <a:t>memudahkan pemahaman akan kedua rasio tersebut, berikut dikemukakan sebuah contoh soal dan perhitungan penentuan </a:t>
            </a:r>
            <a:r>
              <a:rPr lang="id-ID" i="1" dirty="0"/>
              <a:t>recall</a:t>
            </a:r>
            <a:r>
              <a:rPr lang="id-ID" dirty="0"/>
              <a:t> dan </a:t>
            </a:r>
            <a:r>
              <a:rPr lang="id-ID" i="1" dirty="0"/>
              <a:t>precision</a:t>
            </a:r>
            <a:r>
              <a:rPr lang="id-ID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Andaikan suatu </a:t>
            </a:r>
            <a:r>
              <a:rPr lang="id-ID" i="1" dirty="0"/>
              <a:t>file</a:t>
            </a:r>
            <a:r>
              <a:rPr lang="id-ID" dirty="0"/>
              <a:t> </a:t>
            </a:r>
            <a:r>
              <a:rPr lang="id-ID" dirty="0" smtClean="0"/>
              <a:t>dalam</a:t>
            </a:r>
            <a:r>
              <a:rPr lang="id-ID" i="1" dirty="0" smtClean="0"/>
              <a:t> </a:t>
            </a:r>
            <a:r>
              <a:rPr lang="id-ID" i="1" dirty="0"/>
              <a:t>database</a:t>
            </a:r>
            <a:r>
              <a:rPr lang="id-ID" dirty="0"/>
              <a:t> menyimpan 100 dokumen.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suatu penelusuran menggunakan query “Chemical Industry”, ternyata diperkirakan ada 10 dokumen yang mungkin dapat terambil (</a:t>
            </a:r>
            <a:r>
              <a:rPr lang="id-ID" i="1" dirty="0"/>
              <a:t>retrieved</a:t>
            </a:r>
            <a:r>
              <a:rPr lang="id-ID" dirty="0"/>
              <a:t>) menggunakan </a:t>
            </a:r>
            <a:r>
              <a:rPr lang="id-ID" i="1" dirty="0"/>
              <a:t>query</a:t>
            </a:r>
            <a:r>
              <a:rPr lang="id-ID" dirty="0"/>
              <a:t> tersebut, akan tetapi dalam kenyataannya setelah dilakukan penelusuran hanya 4 dokumen yang terambil dalam pencarian sedangkan 6 dokumen lain tidak terambil karena mungkin kurang/tidak relevan. </a:t>
            </a:r>
            <a:endParaRPr lang="id-ID" dirty="0" smtClean="0"/>
          </a:p>
          <a:p>
            <a:r>
              <a:rPr lang="id-ID" dirty="0" smtClean="0"/>
              <a:t>Kemudian </a:t>
            </a:r>
            <a:r>
              <a:rPr lang="id-ID" dirty="0"/>
              <a:t>diketahui bahwa ada 2 dokumen lain dalam file </a:t>
            </a:r>
            <a:r>
              <a:rPr lang="id-ID" i="1" dirty="0"/>
              <a:t>dabase</a:t>
            </a:r>
            <a:r>
              <a:rPr lang="id-ID" dirty="0"/>
              <a:t> diketahui relevan kepada </a:t>
            </a:r>
            <a:r>
              <a:rPr lang="id-ID" i="1" dirty="0"/>
              <a:t>query</a:t>
            </a:r>
            <a:r>
              <a:rPr lang="id-ID" dirty="0"/>
              <a:t> akan tetapi tidak terambil (</a:t>
            </a:r>
            <a:r>
              <a:rPr lang="id-ID" i="1" dirty="0"/>
              <a:t>not retrieved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Untuk </a:t>
            </a:r>
            <a:r>
              <a:rPr lang="id-ID" dirty="0"/>
              <a:t>menghitung rasio </a:t>
            </a:r>
            <a:r>
              <a:rPr lang="id-ID" i="1" dirty="0"/>
              <a:t>recall</a:t>
            </a:r>
            <a:r>
              <a:rPr lang="id-ID" dirty="0"/>
              <a:t> dan </a:t>
            </a:r>
            <a:r>
              <a:rPr lang="id-ID" i="1" dirty="0"/>
              <a:t>precision</a:t>
            </a:r>
            <a:r>
              <a:rPr lang="id-ID" dirty="0"/>
              <a:t> dari seperti disebut pada soal di atas, sering digunakan tabel berikut :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877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Penilaian Relevansi</vt:lpstr>
      <vt:lpstr>Lanjutan</vt:lpstr>
      <vt:lpstr>Ukuran Relevansi</vt:lpstr>
      <vt:lpstr>Efektivitas STBI</vt:lpstr>
      <vt:lpstr>Slide 5</vt:lpstr>
      <vt:lpstr>Slide 6</vt:lpstr>
      <vt:lpstr>Slide 7</vt:lpstr>
      <vt:lpstr>Slide 8</vt:lpstr>
      <vt:lpstr>Slide 9</vt:lpstr>
      <vt:lpstr>Tabel Perhitungan Recall dan Precision </vt:lpstr>
      <vt:lpstr>Slide 11</vt:lpstr>
      <vt:lpstr>Slide 12</vt:lpstr>
      <vt:lpstr>Kondisi Ideal</vt:lpstr>
      <vt:lpstr>Interpretasi Tingkat Relevansi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Relevansi</dc:title>
  <dc:creator>Win7</dc:creator>
  <cp:lastModifiedBy>Agung-Net</cp:lastModifiedBy>
  <cp:revision>8</cp:revision>
  <dcterms:created xsi:type="dcterms:W3CDTF">2011-11-15T08:36:37Z</dcterms:created>
  <dcterms:modified xsi:type="dcterms:W3CDTF">2014-06-14T07:14:00Z</dcterms:modified>
</cp:coreProperties>
</file>